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73" r:id="rId9"/>
    <p:sldId id="274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E05B-AE85-47F0-9A81-77E147F3D68A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7DA2-599C-416C-AFFB-BE74E50CCB7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E05B-AE85-47F0-9A81-77E147F3D68A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7DA2-599C-416C-AFFB-BE74E50CCB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E05B-AE85-47F0-9A81-77E147F3D68A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7DA2-599C-416C-AFFB-BE74E50CCB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E05B-AE85-47F0-9A81-77E147F3D68A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7DA2-599C-416C-AFFB-BE74E50CCB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E05B-AE85-47F0-9A81-77E147F3D68A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7DA2-599C-416C-AFFB-BE74E50CCB7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E05B-AE85-47F0-9A81-77E147F3D68A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7DA2-599C-416C-AFFB-BE74E50CCB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E05B-AE85-47F0-9A81-77E147F3D68A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7DA2-599C-416C-AFFB-BE74E50CCB7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E05B-AE85-47F0-9A81-77E147F3D68A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7DA2-599C-416C-AFFB-BE74E50CCB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E05B-AE85-47F0-9A81-77E147F3D68A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7DA2-599C-416C-AFFB-BE74E50CCB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E05B-AE85-47F0-9A81-77E147F3D68A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7DA2-599C-416C-AFFB-BE74E50CCB7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E05B-AE85-47F0-9A81-77E147F3D68A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7DA2-599C-416C-AFFB-BE74E50CCB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C9CE05B-AE85-47F0-9A81-77E147F3D68A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FFF7DA2-599C-416C-AFFB-BE74E50CCB7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447800"/>
            <a:ext cx="8610600" cy="1470025"/>
          </a:xfrm>
        </p:spPr>
        <p:txBody>
          <a:bodyPr/>
          <a:lstStyle/>
          <a:p>
            <a:pPr algn="ctr"/>
            <a:r>
              <a:rPr lang="en-US" sz="4800" dirty="0" smtClean="0"/>
              <a:t>The Financial Aid Director</a:t>
            </a:r>
            <a:br>
              <a:rPr lang="en-US" sz="4800" dirty="0" smtClean="0"/>
            </a:br>
            <a:r>
              <a:rPr lang="en-US" sz="4800" dirty="0" smtClean="0"/>
              <a:t>Master of Multitasking</a:t>
            </a:r>
            <a:endParaRPr lang="en-US" sz="4800" dirty="0"/>
          </a:p>
        </p:txBody>
      </p:sp>
      <p:pic>
        <p:nvPicPr>
          <p:cNvPr id="1026" name="Picture 2" descr="https://encrypted-tbn0.gstatic.com/images?q=tbn:ANd9GcTqt5_IjWsOSZwUYFeL0aLHi9gi8Yu6CvTtpAR1uVLfaNXNCaR8ksW9sPp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429000"/>
            <a:ext cx="4914900" cy="2990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5570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Aid Team 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82880" lvl="2">
              <a:buSzPct val="85000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Onboarding new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staff</a:t>
            </a:r>
          </a:p>
          <a:p>
            <a:pPr marL="457200" lvl="3">
              <a:buSzPct val="85000"/>
            </a:pPr>
            <a:r>
              <a:rPr lang="en-US" sz="1800" dirty="0" smtClean="0"/>
              <a:t>Team interviews incorporating FA staff members</a:t>
            </a:r>
          </a:p>
          <a:p>
            <a:pPr marL="457200" lvl="3">
              <a:buSzPct val="85000"/>
            </a:pPr>
            <a:r>
              <a:rPr lang="en-US" sz="1800" dirty="0" smtClean="0"/>
              <a:t>Clearly defined list of expectations for position</a:t>
            </a:r>
          </a:p>
          <a:p>
            <a:pPr marL="457200" lvl="3">
              <a:buSzPct val="85000"/>
            </a:pPr>
            <a:r>
              <a:rPr lang="en-US" sz="1800" dirty="0" smtClean="0"/>
              <a:t>Hiring from within versus outside</a:t>
            </a:r>
          </a:p>
          <a:p>
            <a:pPr marL="182880" lvl="2">
              <a:buSzPct val="85000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Discipline/Counseling staff issues</a:t>
            </a:r>
          </a:p>
          <a:p>
            <a:pPr marL="457200" lvl="3">
              <a:buSzPct val="85000"/>
            </a:pPr>
            <a:r>
              <a:rPr lang="en-US" sz="1800" dirty="0" smtClean="0"/>
              <a:t>Reviewing expectations of position</a:t>
            </a:r>
          </a:p>
          <a:p>
            <a:pPr marL="457200" lvl="3">
              <a:buSzPct val="85000"/>
            </a:pPr>
            <a:r>
              <a:rPr lang="en-US" sz="1800" dirty="0" smtClean="0"/>
              <a:t>Discussing staff member’s role in the office and team contribution</a:t>
            </a:r>
          </a:p>
          <a:p>
            <a:pPr marL="457200" lvl="3">
              <a:buSzPct val="85000"/>
            </a:pPr>
            <a:r>
              <a:rPr lang="en-US" sz="1800" dirty="0" smtClean="0"/>
              <a:t>Review of complaints from students or team members</a:t>
            </a:r>
          </a:p>
          <a:p>
            <a:pPr marL="457200" lvl="3">
              <a:buSzPct val="85000"/>
            </a:pPr>
            <a:r>
              <a:rPr lang="en-US" sz="1800" dirty="0" smtClean="0"/>
              <a:t>Evaluation of performance using statistical examples avoiding hearsay or gossip</a:t>
            </a:r>
          </a:p>
          <a:p>
            <a:pPr marL="457200" lvl="3">
              <a:buSzPct val="85000"/>
            </a:pPr>
            <a:r>
              <a:rPr lang="en-US" sz="1800" dirty="0" smtClean="0"/>
              <a:t>Document all counseling and coordinate with HR for all disciplinary actions</a:t>
            </a:r>
            <a:endParaRPr lang="en-US" sz="2200" dirty="0" smtClean="0"/>
          </a:p>
          <a:p>
            <a:pPr marL="182880" lvl="2">
              <a:buSzPct val="85000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Creating a fun team atmosphere</a:t>
            </a:r>
          </a:p>
          <a:p>
            <a:pPr marL="457200" lvl="3">
              <a:buSzPct val="85000"/>
            </a:pPr>
            <a:r>
              <a:rPr lang="en-US" sz="1800" dirty="0"/>
              <a:t>Motivating staff through praise, appreciation and promotion</a:t>
            </a:r>
          </a:p>
          <a:p>
            <a:pPr marL="457200" lvl="3">
              <a:buSzPct val="85000"/>
            </a:pPr>
            <a:r>
              <a:rPr lang="en-US" sz="1800" dirty="0"/>
              <a:t>Celebrating milestones, diversity, anniversaries and birthdays</a:t>
            </a:r>
          </a:p>
          <a:p>
            <a:pPr marL="457200" lvl="3">
              <a:buSzPct val="85000"/>
            </a:pPr>
            <a:r>
              <a:rPr lang="en-US" sz="1800" dirty="0"/>
              <a:t>Frequent staff meetings with open discussion regarding policies and </a:t>
            </a:r>
            <a:r>
              <a:rPr lang="en-US" sz="1800" dirty="0" smtClean="0"/>
              <a:t>strategies</a:t>
            </a:r>
          </a:p>
          <a:p>
            <a:pPr marL="457200" lvl="3">
              <a:buSzPct val="85000"/>
            </a:pPr>
            <a:r>
              <a:rPr lang="en-US" sz="1800" dirty="0" smtClean="0"/>
              <a:t>Incorporate staff contributions into policy or procedural changes accepting all input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AutoShape 2" descr="data:image/jpeg;base64,/9j/4AAQSkZJRgABAQAAAQABAAD/2wCEAAkGBhIPEREUEBETEBQWFBgYGBgXFh4VFRQXGhUVGRQWFxYYHCYgFx0kHxoWIjQgIycqLCwtFx4zNTAqNSYrLCkBCQoKDgwOGg8PGjAkHiQvNDEqKi8qLDUvLDQvKSksLCwpNCwpKSwvLSwpKSwsLDUsLCwsLCksLCwpLCwpKSwsKf/AABEIAG4ApQMBIgACEQEDEQH/xAAcAAEAAQUBAQAAAAAAAAAAAAAABwEDBAUGAgj/xAA1EAACAQIEBAUCBQMFAQAAAAABAgADEQQFEiEGMUFRBxMiYXEUgTJCUpGhscHRFyNTYnIV/8QAGgEBAAIDAQAAAAAAAAAAAAAAAAMEAQIFBv/EACgRAAICAQQABgEFAAAAAAAAAAABAgMRBBIhMQUTQVFhcTIUI4GRof/aAAwDAQACEQMRAD8AnGIiAIiIAiIgCIiAIiIAiIgCIiAIiIAiIgCIiAIiIAiIgCInl3ABJNh7wD1E8qwO4NxNSOK8N9T9N5n+6eQ6H2v3myi30jVzS7ZuJr85zdcKmtwWBNrCZ85TxACiijMxFmtb8pBG5M0fRYogp2KMujosPmKPTWpqCqwBF9pkq1+Ui5sbUfB0wSrItRgv6l07aWHXvO24XzENhqezXQaDte5HUe0wnknv0jqjuXvg3kSx9Wvv+0fWL7/tNikXibc5ZxWMSkjVHICqLk+05fxEzsUsIypU0u5AA7i/q+BOJTiKoMpekFZl16HdtxZzdVS/Xb7SxChyipfJuo5WSUsi4go41C9EkgGxBFiDNnI78Ig5pVjrGgNbTbfVb8RMkOR2wUJuKNWsMrEpKyMwIiIAiIgCIiAJGHjXxAEophlNRXYhyRspUXFifne3tJPnDeK2SYnG4ZKWFoCsS+osWClAOVr95LS0ppsiuTcGkcnwT4jeXgKmHVXNelTqOHb1JbVsD1HMD5nJ0M7qPihXRhSqs99QGwYmxa3TnOjyjgvMcvfEomH83D1qJVySur8FwRY3uGuLdY8P+CKeONc12sEIXSp0uGO+q/xcTq0zqhGUzl212SlGBMWGWoUQF1b0i7AfiNtzbpeXfpFIIf1356tx+0xsvwf01NKaKSiCy73a3vfnMuniVPWx7HYzjS7OxHKSObzbgyk9vKY0CzX29SE/+TyuLjaZPCq+SrUHemWRiQFa5sdzcdN5nZ/jhQw9SoyM4UXsv4uexHxzkQcLZkuFxNOvUqaUZzsN2sb/AIu3OVrbVW18nX01Nuqqkm+F19kz47MqVAA1XCAmwJl5KqsoYEEEXB6Ed5F/irnYV6BSpqQL6lHXVupvyM6TgPPVx+HUW0+WANI5EclJ99jtEbs2OBFZonDTxu/sx/ELL6mLWglCi1Q6r6wuwHKxboOswcp8OcQ1A0cVWVKYqawtMaiTte7Ebch36yRLAe08NiFHUS8rpKO1FDc8YNVw9kGGwesYen5TN+IEkk25c+kv5zmpw6rZQxJ/aZFZw/JWJ6EbEfecrnhBq7G5t6t72PYTi+L6qdFDnF8v1JtPBWTwzq8BivNRWta8tZjnNLD28xrX+80uSYp9ViDsNh32mgz7MWr1PWugrtacqPjEnpVJfl1km/TfuY9CRaVUOoZTcEXB7ie5puF8YalFR5ZQIABfkwtzE3M9HRb5tan7lOS2toRESY1ERKGAVmLj8wSguqobC9phZlxLQw7BXbf23t8zA40Tz8EXpMDYqwPcSrbelCWxrKLNVDc4qaaTfZvKlQP5duTHV9gL/wCJh5fw1Rw9WvVpghqxBYX9Nx2HSc7l/G9JDTpsGaoECt0t1Nu5/wATs6FYOoZTcEXE3p1UbFti+fU0v00qnmS+mXALTzUpBuYvKVK4Xmft1lvW7chpHc8/2k5CYebh6dCqaQ1sEayMdjt3M+fcxUUyLMGNrm24+xn0eKAG5ux95C78K1MzxeIFECmpZmuVIVRf8PLY+0oayDk4pHofBb41Kxz4WOzmuNcbpNBRU8wmhT8wgWBexsPsth9p1XhDn1TzPIRCVbdyBuv/AGv058jNlnXg95qYfVXa9NQhaw9Quefbtf4nvw+4Ux2W4yojUf8AZYm1TUCpTpfrfl/Mz5Li1JGJ62u2qVfx6knDCL1ufky4tIDkBPUtYjEpTXU7BF7k2G/LeXjzzeOy7NRmOXUDckaXN9x+97TaLWUrqBBW17jcETH+m8wMWuNQsLcwJBfVG2DTSf2bwlh5RpMrp1HBKkB7GxPL2+Jg4jhGuwZiVZy36um9+nxOvwuGFNQo/nmZdnJ0/g9calGzv465LEtTLc3EwsnpVEootUAMotsbiw5GZ0pKztQhsior0KzeXkRETcwJRjKzxVphgQdwRY/eYYIv4yRBinZGuG3Pses8ZfneIr02wqU9VMUySw5pa5BJ+drTxxRliYetopuz99W5BPS8tYOljcDiCiUfMVwA99kZD1DdDuZ5euE5aiXHfDweslKC00ectLKz8HO4nFk1gWGgi1/e3WSrwlnq4hFpAlSo2tyYf2MjfivIK4xN6FMvSIGkg6iABc6+x5zo/DPHUhdSLM3pJ/MG/teWKYWae6OeM8Mr6mdeopbjzjlEmU6IXkJcljyGHJz994vUHRW/iehPNl6UWmBewAvLX1JHNGH8yoxS97fO39YBdZbix3E02fZz/wDPw1as6l1prde5uQAp+5G/abhXB5EGRd4tZViqlWkxrBcI1kI/42NyWYfmvbn0tMSeEQ3zdcHJHjhDxWqYnErTrBdLtYADdbnYg9ZtPGvMzQwCW/NXUH7K5/sJGGBrU8BiFqUjrem3M+pD3M63jniwY3D5eTTsru5a+6+jSCVJ5jcyv5icWjl1ahSrmpZf3/pJGXVkp4Wh5jBKaUqeok2F9I2mxy/NKWIBNGotQDnY8vntIf8AE/janicJRpYbXTtUubi11CkCxB+JieDOfihXrCvVC02QAaj+bVtv02vJFNZwui5HUrK2tbSdolFa8rJS8IiIAiIgCUMrEA01bhTD1KxqupZib2J9N+9pmvlymZkTSNcY52rs3lZKWNzzgxBlqdh+0t0cjw6VPMSiiv8AqAsZnxNmk+zVNrooBKxEyYEoVB5iViAWWwqnpb42kReJ2Nc4oKapNGmNOjkQ5HqJH5tiLGTCzWkQeM1em2l1RbrqRnB317EIR7DffvI7PxKWuTdeF7kV4rNCr+joZ1Gd5hVfB5ZrU6QtQB9NluX2VbdgB8znE4LxlVaFWjT8wVQWBBACWa3qJ5crzo/EOpiVpZclVUARLOaa2XzBa52G21v5kKrxFkK0yUH9HNZjULBbg8za82XBfDv1+JFLzxhjpJDEXuf0gX5zr/D3h1cwrK1RGCUrNrBFtYtpBHXv9p0f+jGnFCvSxhUeZrINPf8AFcgENM1w4yQ6eqUq00v4JIwlHy0Rb6tKgX72AF5elLSssnYQiIgyIiIBQCViIAiIgCIiAIiIAiIgCc9nXAmDxlUVa1LU3z6T7leRM6GIMOKfZoDwkigBDpAFgLbD7CaHijhCtVw1amlmLIbW7ggj+k72UhhrKwR14R4CtQ+oWrSemDpILLa5FwQL85IsWiaxjtWCOmvy4KKZWIibEoiIgCIi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hIPEREUEBETEBQWFBgYGBgXFh4VFRQXGhUVGRQWFxYYHCYgFx0kHxoWIjQgIycqLCwtFx4zNTAqNSYrLCkBCQoKDgwOGg8PGjAkHiQvNDEqKi8qLDUvLDQvKSksLCwpNCwpKSwvLSwpKSwsLDUsLCwsLCksLCwpLCwpKSwsKf/AABEIAG4ApQMBIgACEQEDEQH/xAAcAAEAAQUBAQAAAAAAAAAAAAAABwEDBAUGAgj/xAA1EAACAQIEBAUCBQMFAQAAAAABAgADEQQFEiEGMUFRBxMiYXEUgTJCUpGhscHRFyNTYnIV/8QAGgEBAAIDAQAAAAAAAAAAAAAAAAMEAQIFBv/EACgRAAICAQQABgEFAAAAAAAAAAABAgMRBBIhMQUTQVFhcTIUI4GRof/aAAwDAQACEQMRAD8AnGIiAIiIAiIgCIiAIiIAiIgCIiAIiIAiIgCIiAIiIAiIgCInl3ABJNh7wD1E8qwO4NxNSOK8N9T9N5n+6eQ6H2v3myi30jVzS7ZuJr85zdcKmtwWBNrCZ85TxACiijMxFmtb8pBG5M0fRYogp2KMujosPmKPTWpqCqwBF9pkq1+Ui5sbUfB0wSrItRgv6l07aWHXvO24XzENhqezXQaDte5HUe0wnknv0jqjuXvg3kSx9Wvv+0fWL7/tNikXibc5ZxWMSkjVHICqLk+05fxEzsUsIypU0u5AA7i/q+BOJTiKoMpekFZl16HdtxZzdVS/Xb7SxChyipfJuo5WSUsi4go41C9EkgGxBFiDNnI78Ig5pVjrGgNbTbfVb8RMkOR2wUJuKNWsMrEpKyMwIiIAiIgCIiAJGHjXxAEophlNRXYhyRspUXFifne3tJPnDeK2SYnG4ZKWFoCsS+osWClAOVr95LS0ppsiuTcGkcnwT4jeXgKmHVXNelTqOHb1JbVsD1HMD5nJ0M7qPihXRhSqs99QGwYmxa3TnOjyjgvMcvfEomH83D1qJVySur8FwRY3uGuLdY8P+CKeONc12sEIXSp0uGO+q/xcTq0zqhGUzl212SlGBMWGWoUQF1b0i7AfiNtzbpeXfpFIIf1356tx+0xsvwf01NKaKSiCy73a3vfnMuniVPWx7HYzjS7OxHKSObzbgyk9vKY0CzX29SE/+TyuLjaZPCq+SrUHemWRiQFa5sdzcdN5nZ/jhQw9SoyM4UXsv4uexHxzkQcLZkuFxNOvUqaUZzsN2sb/AIu3OVrbVW18nX01Nuqqkm+F19kz47MqVAA1XCAmwJl5KqsoYEEEXB6Ed5F/irnYV6BSpqQL6lHXVupvyM6TgPPVx+HUW0+WANI5EclJ99jtEbs2OBFZonDTxu/sx/ELL6mLWglCi1Q6r6wuwHKxboOswcp8OcQ1A0cVWVKYqawtMaiTte7Ebch36yRLAe08NiFHUS8rpKO1FDc8YNVw9kGGwesYen5TN+IEkk25c+kv5zmpw6rZQxJ/aZFZw/JWJ6EbEfecrnhBq7G5t6t72PYTi+L6qdFDnF8v1JtPBWTwzq8BivNRWta8tZjnNLD28xrX+80uSYp9ViDsNh32mgz7MWr1PWugrtacqPjEnpVJfl1km/TfuY9CRaVUOoZTcEXB7ie5puF8YalFR5ZQIABfkwtzE3M9HRb5tan7lOS2toRESY1ERKGAVmLj8wSguqobC9phZlxLQw7BXbf23t8zA40Tz8EXpMDYqwPcSrbelCWxrKLNVDc4qaaTfZvKlQP5duTHV9gL/wCJh5fw1Rw9WvVpghqxBYX9Nx2HSc7l/G9JDTpsGaoECt0t1Nu5/wATs6FYOoZTcEXE3p1UbFti+fU0v00qnmS+mXALTzUpBuYvKVK4Xmft1lvW7chpHc8/2k5CYebh6dCqaQ1sEayMdjt3M+fcxUUyLMGNrm24+xn0eKAG5ux95C78K1MzxeIFECmpZmuVIVRf8PLY+0oayDk4pHofBb41Kxz4WOzmuNcbpNBRU8wmhT8wgWBexsPsth9p1XhDn1TzPIRCVbdyBuv/AGv058jNlnXg95qYfVXa9NQhaw9Quefbtf4nvw+4Ux2W4yojUf8AZYm1TUCpTpfrfl/Mz5Li1JGJ62u2qVfx6knDCL1ufky4tIDkBPUtYjEpTXU7BF7k2G/LeXjzzeOy7NRmOXUDckaXN9x+97TaLWUrqBBW17jcETH+m8wMWuNQsLcwJBfVG2DTSf2bwlh5RpMrp1HBKkB7GxPL2+Jg4jhGuwZiVZy36um9+nxOvwuGFNQo/nmZdnJ0/g9calGzv465LEtTLc3EwsnpVEootUAMotsbiw5GZ0pKztQhsior0KzeXkRETcwJRjKzxVphgQdwRY/eYYIv4yRBinZGuG3Pses8ZfneIr02wqU9VMUySw5pa5BJ+drTxxRliYetopuz99W5BPS8tYOljcDiCiUfMVwA99kZD1DdDuZ5euE5aiXHfDweslKC00ectLKz8HO4nFk1gWGgi1/e3WSrwlnq4hFpAlSo2tyYf2MjfivIK4xN6FMvSIGkg6iABc6+x5zo/DPHUhdSLM3pJ/MG/teWKYWae6OeM8Mr6mdeopbjzjlEmU6IXkJcljyGHJz994vUHRW/iehPNl6UWmBewAvLX1JHNGH8yoxS97fO39YBdZbix3E02fZz/wDPw1as6l1prde5uQAp+5G/abhXB5EGRd4tZViqlWkxrBcI1kI/42NyWYfmvbn0tMSeEQ3zdcHJHjhDxWqYnErTrBdLtYADdbnYg9ZtPGvMzQwCW/NXUH7K5/sJGGBrU8BiFqUjrem3M+pD3M63jniwY3D5eTTsru5a+6+jSCVJ5jcyv5icWjl1ahSrmpZf3/pJGXVkp4Wh5jBKaUqeok2F9I2mxy/NKWIBNGotQDnY8vntIf8AE/janicJRpYbXTtUubi11CkCxB+JieDOfihXrCvVC02QAaj+bVtv02vJFNZwui5HUrK2tbSdolFa8rJS8IiIAiIgCUMrEA01bhTD1KxqupZib2J9N+9pmvlymZkTSNcY52rs3lZKWNzzgxBlqdh+0t0cjw6VPMSiiv8AqAsZnxNmk+zVNrooBKxEyYEoVB5iViAWWwqnpb42kReJ2Nc4oKapNGmNOjkQ5HqJH5tiLGTCzWkQeM1em2l1RbrqRnB317EIR7DffvI7PxKWuTdeF7kV4rNCr+joZ1Gd5hVfB5ZrU6QtQB9NluX2VbdgB8znE4LxlVaFWjT8wVQWBBACWa3qJ5crzo/EOpiVpZclVUARLOaa2XzBa52G21v5kKrxFkK0yUH9HNZjULBbg8za82XBfDv1+JFLzxhjpJDEXuf0gX5zr/D3h1cwrK1RGCUrNrBFtYtpBHXv9p0f+jGnFCvSxhUeZrINPf8AFcgENM1w4yQ6eqUq00v4JIwlHy0Rb6tKgX72AF5elLSssnYQiIgyIiIBQCViIAiIgCIiAIiIAiIgCc9nXAmDxlUVa1LU3z6T7leRM6GIMOKfZoDwkigBDpAFgLbD7CaHijhCtVw1amlmLIbW7ggj+k72UhhrKwR14R4CtQ+oWrSemDpILLa5FwQL85IsWiaxjtWCOmvy4KKZWIibEoiIgCIiA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data:image/jpeg;base64,/9j/4AAQSkZJRgABAQAAAQABAAD/2wCEAAkGBhIPEREUEBETEBQWFBgYGBgXFh4VFRQXGhUVGRQWFxYYHCYgFx0kHxoWIjQgIycqLCwtFx4zNTAqNSYrLCkBCQoKDgwOGg8PGjAkHiQvNDEqKi8qLDUvLDQvKSksLCwpNCwpKSwvLSwpKSwsLDUsLCwsLCksLCwpLCwpKSwsKf/AABEIAG4ApQMBIgACEQEDEQH/xAAcAAEAAQUBAQAAAAAAAAAAAAAABwEDBAUGAgj/xAA1EAACAQIEBAUCBQMFAQAAAAABAgADEQQFEiEGMUFRBxMiYXEUgTJCUpGhscHRFyNTYnIV/8QAGgEBAAIDAQAAAAAAAAAAAAAAAAMEAQIFBv/EACgRAAICAQQABgEFAAAAAAAAAAABAgMRBBIhMQUTQVFhcTIUI4GRof/aAAwDAQACEQMRAD8AnGIiAIiIAiIgCIiAIiIAiIgCIiAIiIAiIgCIiAIiIAiIgCInl3ABJNh7wD1E8qwO4NxNSOK8N9T9N5n+6eQ6H2v3myi30jVzS7ZuJr85zdcKmtwWBNrCZ85TxACiijMxFmtb8pBG5M0fRYogp2KMujosPmKPTWpqCqwBF9pkq1+Ui5sbUfB0wSrItRgv6l07aWHXvO24XzENhqezXQaDte5HUe0wnknv0jqjuXvg3kSx9Wvv+0fWL7/tNikXibc5ZxWMSkjVHICqLk+05fxEzsUsIypU0u5AA7i/q+BOJTiKoMpekFZl16HdtxZzdVS/Xb7SxChyipfJuo5WSUsi4go41C9EkgGxBFiDNnI78Ig5pVjrGgNbTbfVb8RMkOR2wUJuKNWsMrEpKyMwIiIAiIgCIiAJGHjXxAEophlNRXYhyRspUXFifne3tJPnDeK2SYnG4ZKWFoCsS+osWClAOVr95LS0ppsiuTcGkcnwT4jeXgKmHVXNelTqOHb1JbVsD1HMD5nJ0M7qPihXRhSqs99QGwYmxa3TnOjyjgvMcvfEomH83D1qJVySur8FwRY3uGuLdY8P+CKeONc12sEIXSp0uGO+q/xcTq0zqhGUzl212SlGBMWGWoUQF1b0i7AfiNtzbpeXfpFIIf1356tx+0xsvwf01NKaKSiCy73a3vfnMuniVPWx7HYzjS7OxHKSObzbgyk9vKY0CzX29SE/+TyuLjaZPCq+SrUHemWRiQFa5sdzcdN5nZ/jhQw9SoyM4UXsv4uexHxzkQcLZkuFxNOvUqaUZzsN2sb/AIu3OVrbVW18nX01Nuqqkm+F19kz47MqVAA1XCAmwJl5KqsoYEEEXB6Ed5F/irnYV6BSpqQL6lHXVupvyM6TgPPVx+HUW0+WANI5EclJ99jtEbs2OBFZonDTxu/sx/ELL6mLWglCi1Q6r6wuwHKxboOswcp8OcQ1A0cVWVKYqawtMaiTte7Ebch36yRLAe08NiFHUS8rpKO1FDc8YNVw9kGGwesYen5TN+IEkk25c+kv5zmpw6rZQxJ/aZFZw/JWJ6EbEfecrnhBq7G5t6t72PYTi+L6qdFDnF8v1JtPBWTwzq8BivNRWta8tZjnNLD28xrX+80uSYp9ViDsNh32mgz7MWr1PWugrtacqPjEnpVJfl1km/TfuY9CRaVUOoZTcEXB7ie5puF8YalFR5ZQIABfkwtzE3M9HRb5tan7lOS2toRESY1ERKGAVmLj8wSguqobC9phZlxLQw7BXbf23t8zA40Tz8EXpMDYqwPcSrbelCWxrKLNVDc4qaaTfZvKlQP5duTHV9gL/wCJh5fw1Rw9WvVpghqxBYX9Nx2HSc7l/G9JDTpsGaoECt0t1Nu5/wATs6FYOoZTcEXE3p1UbFti+fU0v00qnmS+mXALTzUpBuYvKVK4Xmft1lvW7chpHc8/2k5CYebh6dCqaQ1sEayMdjt3M+fcxUUyLMGNrm24+xn0eKAG5ux95C78K1MzxeIFECmpZmuVIVRf8PLY+0oayDk4pHofBb41Kxz4WOzmuNcbpNBRU8wmhT8wgWBexsPsth9p1XhDn1TzPIRCVbdyBuv/AGv058jNlnXg95qYfVXa9NQhaw9Quefbtf4nvw+4Ux2W4yojUf8AZYm1TUCpTpfrfl/Mz5Li1JGJ62u2qVfx6knDCL1ufky4tIDkBPUtYjEpTXU7BF7k2G/LeXjzzeOy7NRmOXUDckaXN9x+97TaLWUrqBBW17jcETH+m8wMWuNQsLcwJBfVG2DTSf2bwlh5RpMrp1HBKkB7GxPL2+Jg4jhGuwZiVZy36um9+nxOvwuGFNQo/nmZdnJ0/g9calGzv465LEtTLc3EwsnpVEootUAMotsbiw5GZ0pKztQhsior0KzeXkRETcwJRjKzxVphgQdwRY/eYYIv4yRBinZGuG3Pses8ZfneIr02wqU9VMUySw5pa5BJ+drTxxRliYetopuz99W5BPS8tYOljcDiCiUfMVwA99kZD1DdDuZ5euE5aiXHfDweslKC00ectLKz8HO4nFk1gWGgi1/e3WSrwlnq4hFpAlSo2tyYf2MjfivIK4xN6FMvSIGkg6iABc6+x5zo/DPHUhdSLM3pJ/MG/teWKYWae6OeM8Mr6mdeopbjzjlEmU6IXkJcljyGHJz994vUHRW/iehPNl6UWmBewAvLX1JHNGH8yoxS97fO39YBdZbix3E02fZz/wDPw1as6l1prde5uQAp+5G/abhXB5EGRd4tZViqlWkxrBcI1kI/42NyWYfmvbn0tMSeEQ3zdcHJHjhDxWqYnErTrBdLtYADdbnYg9ZtPGvMzQwCW/NXUH7K5/sJGGBrU8BiFqUjrem3M+pD3M63jniwY3D5eTTsru5a+6+jSCVJ5jcyv5icWjl1ahSrmpZf3/pJGXVkp4Wh5jBKaUqeok2F9I2mxy/NKWIBNGotQDnY8vntIf8AE/janicJRpYbXTtUubi11CkCxB+JieDOfihXrCvVC02QAaj+bVtv02vJFNZwui5HUrK2tbSdolFa8rJS8IiIAiIgCUMrEA01bhTD1KxqupZib2J9N+9pmvlymZkTSNcY52rs3lZKWNzzgxBlqdh+0t0cjw6VPMSiiv8AqAsZnxNmk+zVNrooBKxEyYEoVB5iViAWWwqnpb42kReJ2Nc4oKapNGmNOjkQ5HqJH5tiLGTCzWkQeM1em2l1RbrqRnB317EIR7DffvI7PxKWuTdeF7kV4rNCr+joZ1Gd5hVfB5ZrU6QtQB9NluX2VbdgB8znE4LxlVaFWjT8wVQWBBACWa3qJ5crzo/EOpiVpZclVUARLOaa2XzBa52G21v5kKrxFkK0yUH9HNZjULBbg8za82XBfDv1+JFLzxhjpJDEXuf0gX5zr/D3h1cwrK1RGCUrNrBFtYtpBHXv9p0f+jGnFCvSxhUeZrINPf8AFcgENM1w4yQ6eqUq00v4JIwlHy0Rb6tKgX72AF5elLSssnYQiIgyIiIBQCViIAiIgCIiAIiIAiIgCc9nXAmDxlUVa1LU3z6T7leRM6GIMOKfZoDwkigBDpAFgLbD7CaHijhCtVw1amlmLIbW7ggj+k72UhhrKwR14R4CtQ+oWrSemDpILLa5FwQL85IsWiaxjtWCOmvy4KKZWIibEoiIgCIiAf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8" descr="data:image/jpeg;base64,/9j/4AAQSkZJRgABAQAAAQABAAD/2wCEAAkGBhIPEREUEBETEBQWFBgYGBgXFh4VFRQXGhUVGRQWFxYYHCYgFx0kHxoWIjQgIycqLCwtFx4zNTAqNSYrLCkBCQoKDgwOGg8PGjAkHiQvNDEqKi8qLDUvLDQvKSksLCwpNCwpKSwvLSwpKSwsLDUsLCwsLCksLCwpLCwpKSwsKf/AABEIAG4ApQMBIgACEQEDEQH/xAAcAAEAAQUBAQAAAAAAAAAAAAAABwEDBAUGAgj/xAA1EAACAQIEBAUCBQMFAQAAAAABAgADEQQFEiEGMUFRBxMiYXEUgTJCUpGhscHRFyNTYnIV/8QAGgEBAAIDAQAAAAAAAAAAAAAAAAMEAQIFBv/EACgRAAICAQQABgEFAAAAAAAAAAABAgMRBBIhMQUTQVFhcTIUI4GRof/aAAwDAQACEQMRAD8AnGIiAIiIAiIgCIiAIiIAiIgCIiAIiIAiIgCIiAIiIAiIgCInl3ABJNh7wD1E8qwO4NxNSOK8N9T9N5n+6eQ6H2v3myi30jVzS7ZuJr85zdcKmtwWBNrCZ85TxACiijMxFmtb8pBG5M0fRYogp2KMujosPmKPTWpqCqwBF9pkq1+Ui5sbUfB0wSrItRgv6l07aWHXvO24XzENhqezXQaDte5HUe0wnknv0jqjuXvg3kSx9Wvv+0fWL7/tNikXibc5ZxWMSkjVHICqLk+05fxEzsUsIypU0u5AA7i/q+BOJTiKoMpekFZl16HdtxZzdVS/Xb7SxChyipfJuo5WSUsi4go41C9EkgGxBFiDNnI78Ig5pVjrGgNbTbfVb8RMkOR2wUJuKNWsMrEpKyMwIiIAiIgCIiAJGHjXxAEophlNRXYhyRspUXFifne3tJPnDeK2SYnG4ZKWFoCsS+osWClAOVr95LS0ppsiuTcGkcnwT4jeXgKmHVXNelTqOHb1JbVsD1HMD5nJ0M7qPihXRhSqs99QGwYmxa3TnOjyjgvMcvfEomH83D1qJVySur8FwRY3uGuLdY8P+CKeONc12sEIXSp0uGO+q/xcTq0zqhGUzl212SlGBMWGWoUQF1b0i7AfiNtzbpeXfpFIIf1356tx+0xsvwf01NKaKSiCy73a3vfnMuniVPWx7HYzjS7OxHKSObzbgyk9vKY0CzX29SE/+TyuLjaZPCq+SrUHemWRiQFa5sdzcdN5nZ/jhQw9SoyM4UXsv4uexHxzkQcLZkuFxNOvUqaUZzsN2sb/AIu3OVrbVW18nX01Nuqqkm+F19kz47MqVAA1XCAmwJl5KqsoYEEEXB6Ed5F/irnYV6BSpqQL6lHXVupvyM6TgPPVx+HUW0+WANI5EclJ99jtEbs2OBFZonDTxu/sx/ELL6mLWglCi1Q6r6wuwHKxboOswcp8OcQ1A0cVWVKYqawtMaiTte7Ebch36yRLAe08NiFHUS8rpKO1FDc8YNVw9kGGwesYen5TN+IEkk25c+kv5zmpw6rZQxJ/aZFZw/JWJ6EbEfecrnhBq7G5t6t72PYTi+L6qdFDnF8v1JtPBWTwzq8BivNRWta8tZjnNLD28xrX+80uSYp9ViDsNh32mgz7MWr1PWugrtacqPjEnpVJfl1km/TfuY9CRaVUOoZTcEXB7ie5puF8YalFR5ZQIABfkwtzE3M9HRb5tan7lOS2toRESY1ERKGAVmLj8wSguqobC9phZlxLQw7BXbf23t8zA40Tz8EXpMDYqwPcSrbelCWxrKLNVDc4qaaTfZvKlQP5duTHV9gL/wCJh5fw1Rw9WvVpghqxBYX9Nx2HSc7l/G9JDTpsGaoECt0t1Nu5/wATs6FYOoZTcEXE3p1UbFti+fU0v00qnmS+mXALTzUpBuYvKVK4Xmft1lvW7chpHc8/2k5CYebh6dCqaQ1sEayMdjt3M+fcxUUyLMGNrm24+xn0eKAG5ux95C78K1MzxeIFECmpZmuVIVRf8PLY+0oayDk4pHofBb41Kxz4WOzmuNcbpNBRU8wmhT8wgWBexsPsth9p1XhDn1TzPIRCVbdyBuv/AGv058jNlnXg95qYfVXa9NQhaw9Quefbtf4nvw+4Ux2W4yojUf8AZYm1TUCpTpfrfl/Mz5Li1JGJ62u2qVfx6knDCL1ufky4tIDkBPUtYjEpTXU7BF7k2G/LeXjzzeOy7NRmOXUDckaXN9x+97TaLWUrqBBW17jcETH+m8wMWuNQsLcwJBfVG2DTSf2bwlh5RpMrp1HBKkB7GxPL2+Jg4jhGuwZiVZy36um9+nxOvwuGFNQo/nmZdnJ0/g9calGzv465LEtTLc3EwsnpVEootUAMotsbiw5GZ0pKztQhsior0KzeXkRETcwJRjKzxVphgQdwRY/eYYIv4yRBinZGuG3Pses8ZfneIr02wqU9VMUySw5pa5BJ+drTxxRliYetopuz99W5BPS8tYOljcDiCiUfMVwA99kZD1DdDuZ5euE5aiXHfDweslKC00ectLKz8HO4nFk1gWGgi1/e3WSrwlnq4hFpAlSo2tyYf2MjfivIK4xN6FMvSIGkg6iABc6+x5zo/DPHUhdSLM3pJ/MG/teWKYWae6OeM8Mr6mdeopbjzjlEmU6IXkJcljyGHJz994vUHRW/iehPNl6UWmBewAvLX1JHNGH8yoxS97fO39YBdZbix3E02fZz/wDPw1as6l1prde5uQAp+5G/abhXB5EGRd4tZViqlWkxrBcI1kI/42NyWYfmvbn0tMSeEQ3zdcHJHjhDxWqYnErTrBdLtYADdbnYg9ZtPGvMzQwCW/NXUH7K5/sJGGBrU8BiFqUjrem3M+pD3M63jniwY3D5eTTsru5a+6+jSCVJ5jcyv5icWjl1ahSrmpZf3/pJGXVkp4Wh5jBKaUqeok2F9I2mxy/NKWIBNGotQDnY8vntIf8AE/janicJRpYbXTtUubi11CkCxB+JieDOfihXrCvVC02QAaj+bVtv02vJFNZwui5HUrK2tbSdolFa8rJS8IiIAiIgCUMrEA01bhTD1KxqupZib2J9N+9pmvlymZkTSNcY52rs3lZKWNzzgxBlqdh+0t0cjw6VPMSiiv8AqAsZnxNmk+zVNrooBKxEyYEoVB5iViAWWwqnpb42kReJ2Nc4oKapNGmNOjkQ5HqJH5tiLGTCzWkQeM1em2l1RbrqRnB317EIR7DffvI7PxKWuTdeF7kV4rNCr+joZ1Gd5hVfB5ZrU6QtQB9NluX2VbdgB8znE4LxlVaFWjT8wVQWBBACWa3qJ5crzo/EOpiVpZclVUARLOaa2XzBa52G21v5kKrxFkK0yUH9HNZjULBbg8za82XBfDv1+JFLzxhjpJDEXuf0gX5zr/D3h1cwrK1RGCUrNrBFtYtpBHXv9p0f+jGnFCvSxhUeZrINPf8AFcgENM1w4yQ6eqUq00v4JIwlHy0Rb6tKgX72AF5elLSssnYQiIgyIiIBQCViIAiIgCIiAIiIAiIgCc9nXAmDxlUVa1LU3z6T7leRM6GIMOKfZoDwkigBDpAFgLbD7CaHijhCtVw1amlmLIbW7ggj+k72UhhrKwR14R4CtQ+oWrSemDpILLa5FwQL85IsWiaxjtWCOmvy4KKZWIibEoiIgCIiAf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0" descr="data:image/jpeg;base64,/9j/4AAQSkZJRgABAQAAAQABAAD/2wCEAAkGBhIPEREUEBETEBQWFBgYGBgXFh4VFRQXGhUVGRQWFxYYHCYgFx0kHxoWIjQgIycqLCwtFx4zNTAqNSYrLCkBCQoKDgwOGg8PGjAkHiQvNDEqKi8qLDUvLDQvKSksLCwpNCwpKSwvLSwpKSwsLDUsLCwsLCksLCwpLCwpKSwsKf/AABEIAG4ApQMBIgACEQEDEQH/xAAcAAEAAQUBAQAAAAAAAAAAAAAABwEDBAUGAgj/xAA1EAACAQIEBAUCBQMFAQAAAAABAgADEQQFEiEGMUFRBxMiYXEUgTJCUpGhscHRFyNTYnIV/8QAGgEBAAIDAQAAAAAAAAAAAAAAAAMEAQIFBv/EACgRAAICAQQABgEFAAAAAAAAAAABAgMRBBIhMQUTQVFhcTIUI4GRof/aAAwDAQACEQMRAD8AnGIiAIiIAiIgCIiAIiIAiIgCIiAIiIAiIgCIiAIiIAiIgCInl3ABJNh7wD1E8qwO4NxNSOK8N9T9N5n+6eQ6H2v3myi30jVzS7ZuJr85zdcKmtwWBNrCZ85TxACiijMxFmtb8pBG5M0fRYogp2KMujosPmKPTWpqCqwBF9pkq1+Ui5sbUfB0wSrItRgv6l07aWHXvO24XzENhqezXQaDte5HUe0wnknv0jqjuXvg3kSx9Wvv+0fWL7/tNikXibc5ZxWMSkjVHICqLk+05fxEzsUsIypU0u5AA7i/q+BOJTiKoMpekFZl16HdtxZzdVS/Xb7SxChyipfJuo5WSUsi4go41C9EkgGxBFiDNnI78Ig5pVjrGgNbTbfVb8RMkOR2wUJuKNWsMrEpKyMwIiIAiIgCIiAJGHjXxAEophlNRXYhyRspUXFifne3tJPnDeK2SYnG4ZKWFoCsS+osWClAOVr95LS0ppsiuTcGkcnwT4jeXgKmHVXNelTqOHb1JbVsD1HMD5nJ0M7qPihXRhSqs99QGwYmxa3TnOjyjgvMcvfEomH83D1qJVySur8FwRY3uGuLdY8P+CKeONc12sEIXSp0uGO+q/xcTq0zqhGUzl212SlGBMWGWoUQF1b0i7AfiNtzbpeXfpFIIf1356tx+0xsvwf01NKaKSiCy73a3vfnMuniVPWx7HYzjS7OxHKSObzbgyk9vKY0CzX29SE/+TyuLjaZPCq+SrUHemWRiQFa5sdzcdN5nZ/jhQw9SoyM4UXsv4uexHxzkQcLZkuFxNOvUqaUZzsN2sb/AIu3OVrbVW18nX01Nuqqkm+F19kz47MqVAA1XCAmwJl5KqsoYEEEXB6Ed5F/irnYV6BSpqQL6lHXVupvyM6TgPPVx+HUW0+WANI5EclJ99jtEbs2OBFZonDTxu/sx/ELL6mLWglCi1Q6r6wuwHKxboOswcp8OcQ1A0cVWVKYqawtMaiTte7Ebch36yRLAe08NiFHUS8rpKO1FDc8YNVw9kGGwesYen5TN+IEkk25c+kv5zmpw6rZQxJ/aZFZw/JWJ6EbEfecrnhBq7G5t6t72PYTi+L6qdFDnF8v1JtPBWTwzq8BivNRWta8tZjnNLD28xrX+80uSYp9ViDsNh32mgz7MWr1PWugrtacqPjEnpVJfl1km/TfuY9CRaVUOoZTcEXB7ie5puF8YalFR5ZQIABfkwtzE3M9HRb5tan7lOS2toRESY1ERKGAVmLj8wSguqobC9phZlxLQw7BXbf23t8zA40Tz8EXpMDYqwPcSrbelCWxrKLNVDc4qaaTfZvKlQP5duTHV9gL/wCJh5fw1Rw9WvVpghqxBYX9Nx2HSc7l/G9JDTpsGaoECt0t1Nu5/wATs6FYOoZTcEXE3p1UbFti+fU0v00qnmS+mXALTzUpBuYvKVK4Xmft1lvW7chpHc8/2k5CYebh6dCqaQ1sEayMdjt3M+fcxUUyLMGNrm24+xn0eKAG5ux95C78K1MzxeIFECmpZmuVIVRf8PLY+0oayDk4pHofBb41Kxz4WOzmuNcbpNBRU8wmhT8wgWBexsPsth9p1XhDn1TzPIRCVbdyBuv/AGv058jNlnXg95qYfVXa9NQhaw9Quefbtf4nvw+4Ux2W4yojUf8AZYm1TUCpTpfrfl/Mz5Li1JGJ62u2qVfx6knDCL1ufky4tIDkBPUtYjEpTXU7BF7k2G/LeXjzzeOy7NRmOXUDckaXN9x+97TaLWUrqBBW17jcETH+m8wMWuNQsLcwJBfVG2DTSf2bwlh5RpMrp1HBKkB7GxPL2+Jg4jhGuwZiVZy36um9+nxOvwuGFNQo/nmZdnJ0/g9calGzv465LEtTLc3EwsnpVEootUAMotsbiw5GZ0pKztQhsior0KzeXkRETcwJRjKzxVphgQdwRY/eYYIv4yRBinZGuG3Pses8ZfneIr02wqU9VMUySw5pa5BJ+drTxxRliYetopuz99W5BPS8tYOljcDiCiUfMVwA99kZD1DdDuZ5euE5aiXHfDweslKC00ectLKz8HO4nFk1gWGgi1/e3WSrwlnq4hFpAlSo2tyYf2MjfivIK4xN6FMvSIGkg6iABc6+x5zo/DPHUhdSLM3pJ/MG/teWKYWae6OeM8Mr6mdeopbjzjlEmU6IXkJcljyGHJz994vUHRW/iehPNl6UWmBewAvLX1JHNGH8yoxS97fO39YBdZbix3E02fZz/wDPw1as6l1prde5uQAp+5G/abhXB5EGRd4tZViqlWkxrBcI1kI/42NyWYfmvbn0tMSeEQ3zdcHJHjhDxWqYnErTrBdLtYADdbnYg9ZtPGvMzQwCW/NXUH7K5/sJGGBrU8BiFqUjrem3M+pD3M63jniwY3D5eTTsru5a+6+jSCVJ5jcyv5icWjl1ahSrmpZf3/pJGXVkp4Wh5jBKaUqeok2F9I2mxy/NKWIBNGotQDnY8vntIf8AE/janicJRpYbXTtUubi11CkCxB+JieDOfihXrCvVC02QAaj+bVtv02vJFNZwui5HUrK2tbSdolFa8rJS8IiIAiIgCUMrEA01bhTD1KxqupZib2J9N+9pmvlymZkTSNcY52rs3lZKWNzzgxBlqdh+0t0cjw6VPMSiiv8AqAsZnxNmk+zVNrooBKxEyYEoVB5iViAWWwqnpb42kReJ2Nc4oKapNGmNOjkQ5HqJH5tiLGTCzWkQeM1em2l1RbrqRnB317EIR7DffvI7PxKWuTdeF7kV4rNCr+joZ1Gd5hVfB5ZrU6QtQB9NluX2VbdgB8znE4LxlVaFWjT8wVQWBBACWa3qJ5crzo/EOpiVpZclVUARLOaa2XzBa52G21v5kKrxFkK0yUH9HNZjULBbg8za82XBfDv1+JFLzxhjpJDEXuf0gX5zr/D3h1cwrK1RGCUrNrBFtYtpBHXv9p0f+jGnFCvSxhUeZrINPf8AFcgENM1w4yQ6eqUq00v4JIwlHy0Rb6tKgX72AF5elLSssnYQiIgyIiIBQCViIAiIgCIiAIiIAiIgCc9nXAmDxlUVa1LU3z6T7leRM6GIMOKfZoDwkigBDpAFgLbD7CaHijhCtVw1amlmLIbW7ggj+k72UhhrKwR14R4CtQ+oWrSemDpILLa5FwQL85IsWiaxjtWCOmvy4KKZWIibEoiIgCIiAf/Z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60" name="Picture 12" descr="https://encrypted-tbn1.gstatic.com/images?q=tbn:ANd9GcTO3eEJmlAJYNOWslHyx0EwhPUXuPGUkUeuJKUJ2MDudKCHiJd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295400"/>
            <a:ext cx="24479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4099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Regulatory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State Reporting</a:t>
            </a:r>
          </a:p>
          <a:p>
            <a:pPr lvl="2"/>
            <a:r>
              <a:rPr lang="en-US" dirty="0" smtClean="0"/>
              <a:t>BPPE annual </a:t>
            </a:r>
            <a:r>
              <a:rPr lang="en-US" dirty="0" smtClean="0"/>
              <a:t>report (</a:t>
            </a:r>
            <a:r>
              <a:rPr lang="en-US" dirty="0" smtClean="0"/>
              <a:t>if applicable)</a:t>
            </a:r>
            <a:endParaRPr lang="en-US" dirty="0" smtClean="0"/>
          </a:p>
          <a:p>
            <a:pPr lvl="2"/>
            <a:r>
              <a:rPr lang="en-US" dirty="0" smtClean="0"/>
              <a:t>School Performance Fact Sheets</a:t>
            </a:r>
          </a:p>
          <a:p>
            <a:pPr lvl="2"/>
            <a:r>
              <a:rPr lang="en-US" dirty="0" smtClean="0"/>
              <a:t>CSAC </a:t>
            </a: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Federal reporting</a:t>
            </a:r>
          </a:p>
          <a:p>
            <a:pPr lvl="2"/>
            <a:r>
              <a:rPr lang="en-US" dirty="0" smtClean="0"/>
              <a:t>FISAP</a:t>
            </a:r>
          </a:p>
          <a:p>
            <a:pPr lvl="3"/>
            <a:r>
              <a:rPr lang="en-US" dirty="0" smtClean="0"/>
              <a:t>If campus is approved for campus based funds </a:t>
            </a:r>
            <a:endParaRPr lang="en-US" dirty="0"/>
          </a:p>
          <a:p>
            <a:pPr lvl="2"/>
            <a:r>
              <a:rPr lang="en-US" dirty="0"/>
              <a:t>Monthly and annual federal funds </a:t>
            </a:r>
            <a:r>
              <a:rPr lang="en-US" dirty="0" smtClean="0"/>
              <a:t>reconciliation</a:t>
            </a:r>
          </a:p>
          <a:p>
            <a:pPr lvl="3"/>
            <a:r>
              <a:rPr lang="en-US" dirty="0" smtClean="0"/>
              <a:t>Coordination with fiscal office</a:t>
            </a:r>
          </a:p>
          <a:p>
            <a:pPr lvl="3"/>
            <a:r>
              <a:rPr lang="en-US" dirty="0" smtClean="0"/>
              <a:t>Documenting completion</a:t>
            </a:r>
            <a:endParaRPr lang="en-US" dirty="0"/>
          </a:p>
          <a:p>
            <a:pPr lvl="2"/>
            <a:r>
              <a:rPr lang="en-US" dirty="0" smtClean="0"/>
              <a:t>IPEDS</a:t>
            </a:r>
          </a:p>
          <a:p>
            <a:pPr lvl="3"/>
            <a:r>
              <a:rPr lang="en-US" dirty="0" smtClean="0"/>
              <a:t>Financial aid data collection</a:t>
            </a:r>
            <a:endParaRPr lang="en-US" dirty="0"/>
          </a:p>
          <a:p>
            <a:pPr lvl="2"/>
            <a:r>
              <a:rPr lang="en-US" dirty="0" smtClean="0"/>
              <a:t>SSCR</a:t>
            </a:r>
          </a:p>
          <a:p>
            <a:pPr lvl="3"/>
            <a:r>
              <a:rPr lang="en-US" dirty="0" smtClean="0"/>
              <a:t>Clearinghouse response reports</a:t>
            </a:r>
          </a:p>
          <a:p>
            <a:pPr lvl="3"/>
            <a:r>
              <a:rPr lang="en-US" dirty="0" smtClean="0"/>
              <a:t>3rd party servicer information provided</a:t>
            </a:r>
          </a:p>
          <a:p>
            <a:pPr lvl="3"/>
            <a:r>
              <a:rPr lang="en-US" dirty="0" smtClean="0"/>
              <a:t>Coordination with registrars office</a:t>
            </a:r>
          </a:p>
          <a:p>
            <a:pPr marL="548640" lvl="2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3074" name="Picture 2" descr="https://encrypted-tbn1.gstatic.com/images?q=tbn:ANd9GcRCCzaRN7kR5Q3St5uIYe8nfjz7fP7ooUiTnK3YApo1ih5R74G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33400"/>
            <a:ext cx="3044637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9581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Regulatory Reporting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pPr lvl="2"/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Net Price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Calculator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lvl="3"/>
            <a:r>
              <a:rPr lang="en-US" dirty="0"/>
              <a:t>Annual updates on website</a:t>
            </a:r>
          </a:p>
          <a:p>
            <a:pPr lvl="2"/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Annual Crime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Reporting</a:t>
            </a:r>
          </a:p>
          <a:p>
            <a:pPr lvl="3"/>
            <a:r>
              <a:rPr lang="en-US" dirty="0" smtClean="0"/>
              <a:t>Reported to the US Ed.</a:t>
            </a:r>
          </a:p>
          <a:p>
            <a:pPr lvl="3"/>
            <a:r>
              <a:rPr lang="en-US" dirty="0" smtClean="0"/>
              <a:t>Published on college website</a:t>
            </a:r>
          </a:p>
          <a:p>
            <a:pPr lvl="3"/>
            <a:r>
              <a:rPr lang="en-US" dirty="0" smtClean="0"/>
              <a:t>Included in annual notification</a:t>
            </a:r>
            <a:endParaRPr lang="en-US" dirty="0"/>
          </a:p>
          <a:p>
            <a:pPr lvl="2"/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Student Right to Know annual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notification</a:t>
            </a:r>
          </a:p>
          <a:p>
            <a:pPr lvl="3"/>
            <a:r>
              <a:rPr lang="en-US" dirty="0" smtClean="0"/>
              <a:t>Basic financial aid information</a:t>
            </a:r>
          </a:p>
          <a:p>
            <a:pPr lvl="3"/>
            <a:r>
              <a:rPr lang="en-US" dirty="0" smtClean="0"/>
              <a:t>General information about the school</a:t>
            </a:r>
          </a:p>
          <a:p>
            <a:pPr lvl="3"/>
            <a:r>
              <a:rPr lang="en-US" dirty="0" smtClean="0"/>
              <a:t>Schools retention rate</a:t>
            </a:r>
          </a:p>
          <a:p>
            <a:pPr lvl="3"/>
            <a:r>
              <a:rPr lang="en-US" dirty="0" smtClean="0"/>
              <a:t>Drug and alcohol abuse policy</a:t>
            </a:r>
          </a:p>
          <a:p>
            <a:pPr lvl="3"/>
            <a:r>
              <a:rPr lang="en-US" dirty="0" smtClean="0"/>
              <a:t>Completion and graduation rate</a:t>
            </a:r>
          </a:p>
          <a:p>
            <a:pPr lvl="3"/>
            <a:r>
              <a:rPr lang="en-US" dirty="0" smtClean="0"/>
              <a:t>Placement and types of employment</a:t>
            </a:r>
          </a:p>
          <a:p>
            <a:pPr lvl="3"/>
            <a:r>
              <a:rPr lang="en-US" dirty="0" smtClean="0"/>
              <a:t>Types of graduate and professional programs that students completing a 4 year degree can obtain</a:t>
            </a:r>
          </a:p>
          <a:p>
            <a:pPr lvl="3"/>
            <a:r>
              <a:rPr lang="en-US" dirty="0" smtClean="0"/>
              <a:t>Family Educational Rights and Privacy Act</a:t>
            </a:r>
          </a:p>
          <a:p>
            <a:pPr lvl="3"/>
            <a:r>
              <a:rPr lang="en-US" dirty="0" smtClean="0"/>
              <a:t>Annual fire and safety reports</a:t>
            </a:r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endParaRPr lang="en-US" dirty="0"/>
          </a:p>
        </p:txBody>
      </p:sp>
      <p:pic>
        <p:nvPicPr>
          <p:cNvPr id="4098" name="Picture 2" descr="https://encrypted-tbn3.gstatic.com/images?q=tbn:ANd9GcQXw7MPD7wi1k-iJYWLyoJuLDYBGGgrI8V2NEfzTtm6ggEdtx8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4862" y="2819400"/>
            <a:ext cx="2937664" cy="1990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051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Operations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Coordinating staff schedules</a:t>
            </a:r>
          </a:p>
          <a:p>
            <a:pPr lvl="1"/>
            <a:r>
              <a:rPr lang="en-US" dirty="0"/>
              <a:t>Fair and equitable</a:t>
            </a:r>
          </a:p>
          <a:p>
            <a:pPr lvl="1"/>
            <a:r>
              <a:rPr lang="en-US" dirty="0"/>
              <a:t>Best case scenario for everyone in the office</a:t>
            </a:r>
          </a:p>
          <a:p>
            <a:pPr lvl="1"/>
            <a:r>
              <a:rPr lang="en-US" dirty="0"/>
              <a:t>Match schedules to specific needs of staff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Prioritizing regulatory requirements</a:t>
            </a:r>
          </a:p>
          <a:p>
            <a:pPr lvl="1"/>
            <a:r>
              <a:rPr lang="en-US" dirty="0" smtClean="0"/>
              <a:t>Timelines and deadlines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Campus partnerships</a:t>
            </a:r>
          </a:p>
          <a:p>
            <a:pPr lvl="1"/>
            <a:r>
              <a:rPr lang="en-US" dirty="0" smtClean="0"/>
              <a:t>IPEDS reporting</a:t>
            </a:r>
          </a:p>
          <a:p>
            <a:pPr lvl="1"/>
            <a:r>
              <a:rPr lang="en-US" dirty="0" smtClean="0"/>
              <a:t>Fiscal office reporting</a:t>
            </a:r>
          </a:p>
          <a:p>
            <a:pPr lvl="1"/>
            <a:r>
              <a:rPr lang="en-US" dirty="0" smtClean="0"/>
              <a:t>SAP</a:t>
            </a:r>
          </a:p>
          <a:p>
            <a:pPr lvl="1"/>
            <a:r>
              <a:rPr lang="en-US" dirty="0" smtClean="0"/>
              <a:t>SSCR</a:t>
            </a:r>
          </a:p>
          <a:p>
            <a:pPr marL="274320" lvl="1" indent="0">
              <a:buNone/>
            </a:pPr>
            <a:endParaRPr lang="en-US" dirty="0"/>
          </a:p>
        </p:txBody>
      </p:sp>
      <p:pic>
        <p:nvPicPr>
          <p:cNvPr id="5122" name="Picture 2" descr="https://encrypted-tbn1.gstatic.com/images?q=tbn:ANd9GcQE7Lbnlzf1QpsTpaMq5gAwjhwvyrZAHzAEkZUc21ZCm3m6dYMGR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505199"/>
            <a:ext cx="3133725" cy="313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14933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Operations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Identifying student needs</a:t>
            </a:r>
          </a:p>
          <a:p>
            <a:pPr lvl="1"/>
            <a:r>
              <a:rPr lang="en-US" dirty="0"/>
              <a:t>Application processing</a:t>
            </a:r>
          </a:p>
          <a:p>
            <a:pPr lvl="2"/>
            <a:r>
              <a:rPr lang="en-US" dirty="0"/>
              <a:t>Support for students and </a:t>
            </a:r>
            <a:r>
              <a:rPr lang="en-US" dirty="0" smtClean="0"/>
              <a:t>parents</a:t>
            </a:r>
          </a:p>
          <a:p>
            <a:pPr lvl="2"/>
            <a:r>
              <a:rPr lang="en-US" dirty="0" smtClean="0"/>
              <a:t>Resolving PIN and processing issues</a:t>
            </a:r>
          </a:p>
          <a:p>
            <a:pPr lvl="2"/>
            <a:r>
              <a:rPr lang="en-US" dirty="0" smtClean="0"/>
              <a:t>Daily ISIR import</a:t>
            </a:r>
          </a:p>
          <a:p>
            <a:pPr lvl="3"/>
            <a:r>
              <a:rPr lang="en-US" dirty="0" smtClean="0"/>
              <a:t>Review of System generated ISIRs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Communicating effectively</a:t>
            </a:r>
          </a:p>
          <a:p>
            <a:pPr lvl="1"/>
            <a:r>
              <a:rPr lang="en-US" dirty="0" smtClean="0"/>
              <a:t>Notification of additional documentation </a:t>
            </a:r>
          </a:p>
          <a:p>
            <a:pPr lvl="2"/>
            <a:r>
              <a:rPr lang="en-US" dirty="0" smtClean="0"/>
              <a:t>Resolution of C-Comments</a:t>
            </a:r>
          </a:p>
          <a:p>
            <a:pPr lvl="2"/>
            <a:r>
              <a:rPr lang="en-US" dirty="0" smtClean="0"/>
              <a:t>Verification requirements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Follow up communications </a:t>
            </a:r>
          </a:p>
          <a:p>
            <a:pPr lvl="1"/>
            <a:r>
              <a:rPr lang="en-US" dirty="0" smtClean="0"/>
              <a:t>Emphasizing the need to meet processing deadlines</a:t>
            </a:r>
          </a:p>
          <a:p>
            <a:pPr marL="274320" lvl="1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548640" lvl="2" indent="0">
              <a:buNone/>
            </a:pPr>
            <a:endParaRPr lang="en-US" dirty="0"/>
          </a:p>
        </p:txBody>
      </p:sp>
      <p:pic>
        <p:nvPicPr>
          <p:cNvPr id="6146" name="Picture 2" descr="https://encrypted-tbn2.gstatic.com/images?q=tbn:ANd9GcT_TjnQhmlz4ffruFZM-cXe-C6f2LSt1spmawlOk7jIic7OZiATG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050348"/>
            <a:ext cx="3253002" cy="318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4494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Operations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Timely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awarding</a:t>
            </a:r>
          </a:p>
          <a:p>
            <a:pPr lvl="1"/>
            <a:r>
              <a:rPr lang="en-US" dirty="0" smtClean="0"/>
              <a:t>Competitive award notification</a:t>
            </a:r>
          </a:p>
          <a:p>
            <a:pPr lvl="1"/>
            <a:r>
              <a:rPr lang="en-US" dirty="0" smtClean="0"/>
              <a:t>Equitable distribution of institutional and campus based aid</a:t>
            </a:r>
          </a:p>
          <a:p>
            <a:pPr lvl="1"/>
            <a:r>
              <a:rPr lang="en-US" dirty="0" smtClean="0"/>
              <a:t>Management of acceptance responses</a:t>
            </a:r>
          </a:p>
          <a:p>
            <a:pPr lvl="1"/>
            <a:r>
              <a:rPr lang="en-US" dirty="0" smtClean="0"/>
              <a:t>Coordination with admissions team </a:t>
            </a:r>
            <a:endParaRPr lang="en-US" dirty="0"/>
          </a:p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Timely disbursements and delivery of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funds</a:t>
            </a:r>
          </a:p>
          <a:p>
            <a:pPr lvl="1"/>
            <a:r>
              <a:rPr lang="en-US" dirty="0" smtClean="0"/>
              <a:t>Sensitive to the needs of off campus students</a:t>
            </a:r>
          </a:p>
          <a:p>
            <a:pPr lvl="1"/>
            <a:r>
              <a:rPr lang="en-US" dirty="0" smtClean="0"/>
              <a:t>Clear communication regarding expected delivery dates</a:t>
            </a:r>
          </a:p>
          <a:p>
            <a:pPr lvl="1"/>
            <a:r>
              <a:rPr lang="en-US" dirty="0" smtClean="0"/>
              <a:t>Timely notification of disbursements</a:t>
            </a:r>
          </a:p>
          <a:p>
            <a:pPr lvl="1"/>
            <a:r>
              <a:rPr lang="en-US" dirty="0" smtClean="0"/>
              <a:t>Managing disbursement cancellation requests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7170" name="Picture 2" descr="https://encrypted-tbn3.gstatic.com/images?q=tbn:ANd9GcS2nC-oIgvjaPNls4AfasrgWye8q7FDlidEl_lIuLqc9n_AjfH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4440"/>
            <a:ext cx="2247900" cy="1881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7300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Partnerships with Other Campus Teams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Identify shared reporting requirements</a:t>
            </a:r>
          </a:p>
          <a:p>
            <a:pPr lvl="1"/>
            <a:r>
              <a:rPr lang="en-US" dirty="0" smtClean="0"/>
              <a:t>IPEDS</a:t>
            </a:r>
          </a:p>
          <a:p>
            <a:pPr lvl="1"/>
            <a:r>
              <a:rPr lang="en-US" dirty="0" smtClean="0"/>
              <a:t>SSCR</a:t>
            </a:r>
          </a:p>
          <a:p>
            <a:pPr lvl="2"/>
            <a:r>
              <a:rPr lang="en-US" dirty="0" smtClean="0"/>
              <a:t>Clearinghouse rejected records</a:t>
            </a:r>
          </a:p>
          <a:p>
            <a:pPr lvl="2"/>
            <a:r>
              <a:rPr lang="en-US" dirty="0" smtClean="0"/>
              <a:t>NSLDS Submittal </a:t>
            </a:r>
          </a:p>
          <a:p>
            <a:pPr lvl="1"/>
            <a:r>
              <a:rPr lang="en-US" dirty="0" smtClean="0"/>
              <a:t>Gainful Employment</a:t>
            </a:r>
          </a:p>
          <a:p>
            <a:pPr lvl="2"/>
            <a:r>
              <a:rPr lang="en-US" dirty="0" smtClean="0"/>
              <a:t>Coordination of completion and placement statistics</a:t>
            </a:r>
          </a:p>
          <a:p>
            <a:pPr lvl="1"/>
            <a:r>
              <a:rPr lang="en-US" dirty="0" smtClean="0"/>
              <a:t>Student Right to Know annual notifications</a:t>
            </a:r>
          </a:p>
          <a:p>
            <a:pPr lvl="2"/>
            <a:r>
              <a:rPr lang="en-US" dirty="0" smtClean="0"/>
              <a:t>Campus Security Report</a:t>
            </a:r>
          </a:p>
          <a:p>
            <a:pPr lvl="2"/>
            <a:r>
              <a:rPr lang="en-US" dirty="0" smtClean="0"/>
              <a:t>Website updates 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Communicating compliance updates</a:t>
            </a:r>
          </a:p>
          <a:p>
            <a:pPr lvl="1"/>
            <a:r>
              <a:rPr lang="en-US" dirty="0" smtClean="0"/>
              <a:t>Shared campus responsibilities</a:t>
            </a:r>
          </a:p>
          <a:p>
            <a:pPr lvl="2"/>
            <a:r>
              <a:rPr lang="en-US" dirty="0" smtClean="0"/>
              <a:t>Don’t shoot the messenger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Requesting automation or support from IT</a:t>
            </a:r>
          </a:p>
          <a:p>
            <a:endParaRPr lang="en-US" dirty="0"/>
          </a:p>
        </p:txBody>
      </p:sp>
      <p:pic>
        <p:nvPicPr>
          <p:cNvPr id="8196" name="Picture 4" descr="https://encrypted-tbn1.gstatic.com/images?q=tbn:ANd9GcSVg9NucdPRyf_iL6xRt2zG3EKELB8tfkTHBiVBuNpTFqhOuJy9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0691" y="1447800"/>
            <a:ext cx="2895600" cy="2021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95019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Partnerships with Other Campus Teams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Registrar</a:t>
            </a:r>
          </a:p>
          <a:p>
            <a:pPr lvl="1"/>
            <a:r>
              <a:rPr lang="en-US" dirty="0" smtClean="0"/>
              <a:t>Updating student SAP statuses </a:t>
            </a:r>
          </a:p>
          <a:p>
            <a:pPr lvl="1"/>
            <a:r>
              <a:rPr lang="en-US" dirty="0" smtClean="0"/>
              <a:t>Monitoring students on appeal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Career Services</a:t>
            </a:r>
          </a:p>
          <a:p>
            <a:pPr lvl="1"/>
            <a:r>
              <a:rPr lang="en-US" dirty="0" smtClean="0"/>
              <a:t>Coordination of information with default prevention team</a:t>
            </a:r>
          </a:p>
          <a:p>
            <a:pPr lvl="1"/>
            <a:r>
              <a:rPr lang="en-US" dirty="0" smtClean="0"/>
              <a:t>Employment services for students on unemployment deferment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Admissions Team</a:t>
            </a:r>
          </a:p>
          <a:p>
            <a:pPr lvl="1"/>
            <a:r>
              <a:rPr lang="en-US" dirty="0" smtClean="0"/>
              <a:t>Partnerships include</a:t>
            </a:r>
          </a:p>
          <a:p>
            <a:pPr lvl="2"/>
            <a:r>
              <a:rPr lang="en-US" dirty="0" smtClean="0"/>
              <a:t>Sharing enrollment goals</a:t>
            </a:r>
          </a:p>
          <a:p>
            <a:pPr lvl="2"/>
            <a:r>
              <a:rPr lang="en-US" dirty="0" smtClean="0"/>
              <a:t>Identifying at risk prospects</a:t>
            </a:r>
          </a:p>
          <a:p>
            <a:pPr lvl="2"/>
            <a:r>
              <a:rPr lang="en-US" dirty="0" smtClean="0"/>
              <a:t>Managing institutional funding</a:t>
            </a:r>
          </a:p>
          <a:p>
            <a:pPr lvl="1"/>
            <a:endParaRPr lang="en-US" dirty="0"/>
          </a:p>
        </p:txBody>
      </p:sp>
      <p:pic>
        <p:nvPicPr>
          <p:cNvPr id="9218" name="Picture 2" descr="https://encrypted-tbn3.gstatic.com/images?q=tbn:ANd9GcRsfFWxN4Q5v7gllNC7BUnQtIF50-4R1z22E7AMG6XGKEM48Ot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114800"/>
            <a:ext cx="2324100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25334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Interfacing with Upper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Honest appraisal of staffing needs</a:t>
            </a:r>
          </a:p>
          <a:p>
            <a:pPr lvl="1"/>
            <a:r>
              <a:rPr lang="en-US" dirty="0" smtClean="0"/>
              <a:t>Temporary assistance during peak processing</a:t>
            </a:r>
          </a:p>
          <a:p>
            <a:pPr lvl="1"/>
            <a:r>
              <a:rPr lang="en-US" dirty="0" smtClean="0"/>
              <a:t>Budgetary guidelines for pay increases</a:t>
            </a:r>
          </a:p>
          <a:p>
            <a:r>
              <a:rPr lang="en-US" dirty="0" smtClean="0"/>
              <a:t>Requesting support for automation</a:t>
            </a:r>
          </a:p>
          <a:p>
            <a:pPr lvl="1"/>
            <a:r>
              <a:rPr lang="en-US" dirty="0" smtClean="0"/>
              <a:t>New reporting requirements</a:t>
            </a:r>
          </a:p>
          <a:p>
            <a:pPr lvl="1"/>
            <a:r>
              <a:rPr lang="en-US" dirty="0" smtClean="0"/>
              <a:t>Updated communication </a:t>
            </a:r>
          </a:p>
          <a:p>
            <a:r>
              <a:rPr lang="en-US" dirty="0" smtClean="0"/>
              <a:t>Strategic planning efforts</a:t>
            </a:r>
          </a:p>
          <a:p>
            <a:r>
              <a:rPr lang="en-US" dirty="0" smtClean="0"/>
              <a:t>Policy and procedure updates</a:t>
            </a:r>
          </a:p>
          <a:p>
            <a:r>
              <a:rPr lang="en-US" dirty="0" smtClean="0"/>
              <a:t>Compliance updates</a:t>
            </a:r>
          </a:p>
          <a:p>
            <a:r>
              <a:rPr lang="en-US" dirty="0" smtClean="0"/>
              <a:t>Congressional initiatives</a:t>
            </a:r>
          </a:p>
          <a:p>
            <a:pPr lvl="1"/>
            <a:r>
              <a:rPr lang="en-US" dirty="0" smtClean="0"/>
              <a:t>Impact to higher education </a:t>
            </a:r>
          </a:p>
          <a:p>
            <a:endParaRPr lang="en-US" dirty="0"/>
          </a:p>
        </p:txBody>
      </p:sp>
      <p:pic>
        <p:nvPicPr>
          <p:cNvPr id="10242" name="Picture 2" descr="https://encrypted-tbn3.gstatic.com/images?q=tbn:ANd9GcS75TFB6RXp1Ht-_luB5T8RpVm5RmXc4h_SYCzdgq1OLW03vqv_m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657600"/>
            <a:ext cx="3533775" cy="2646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8593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Mentoring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Find a mentor</a:t>
            </a:r>
          </a:p>
          <a:p>
            <a:pPr lvl="1"/>
            <a:r>
              <a:rPr lang="en-US" dirty="0" smtClean="0"/>
              <a:t>Conferences</a:t>
            </a:r>
          </a:p>
          <a:p>
            <a:pPr lvl="1"/>
            <a:r>
              <a:rPr lang="en-US" dirty="0" smtClean="0"/>
              <a:t>List serves</a:t>
            </a:r>
          </a:p>
          <a:p>
            <a:pPr lvl="1"/>
            <a:r>
              <a:rPr lang="en-US" dirty="0" smtClean="0"/>
              <a:t>Association article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Be a mentor</a:t>
            </a:r>
          </a:p>
          <a:p>
            <a:pPr lvl="1"/>
            <a:r>
              <a:rPr lang="en-US" dirty="0" smtClean="0"/>
              <a:t>Share your expertise</a:t>
            </a:r>
          </a:p>
          <a:p>
            <a:pPr lvl="1"/>
            <a:r>
              <a:rPr lang="en-US" dirty="0" smtClean="0"/>
              <a:t>Train the next generation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Support your community</a:t>
            </a:r>
          </a:p>
          <a:p>
            <a:pPr lvl="1"/>
            <a:r>
              <a:rPr lang="en-US" dirty="0" smtClean="0"/>
              <a:t>CASFAA committees</a:t>
            </a:r>
          </a:p>
          <a:p>
            <a:pPr lvl="1"/>
            <a:r>
              <a:rPr lang="en-US" dirty="0" smtClean="0"/>
              <a:t>Support at conferences</a:t>
            </a:r>
          </a:p>
          <a:p>
            <a:pPr lvl="1"/>
            <a:r>
              <a:rPr lang="en-US" dirty="0" smtClean="0"/>
              <a:t>High school outreach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Networking</a:t>
            </a:r>
          </a:p>
          <a:p>
            <a:pPr lvl="1"/>
            <a:r>
              <a:rPr lang="en-US" dirty="0" smtClean="0"/>
              <a:t>Support is out there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1026" name="Picture 2" descr="https://encrypted-tbn0.gstatic.com/images?q=tbn:ANd9GcSw2L690arkwSoNgymivbgLiCrygTxMWMysOwCN3dCYNyJvVmpX7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931816"/>
            <a:ext cx="3581400" cy="2383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data:image/jpeg;base64,/9j/4AAQSkZJRgABAQAAAQABAAD/2wCEAAkGBxQSEhUUEhQVFhQUFxcVFRYUGBUcGhcXGBkYGRYXFxoYHSgiGBwlHBgcITIiJSkrLi4uGiAzODMsNygwLysBCgoKDg0OGhAQGiwmICQtLywsLjQsLCwsLCwsLCwtLCwsLCwsLC8sLyw3LzcsLCssLCssLCwsKzcsLCwvLCw0Lv/AABEIAOEA4QMBIgACEQEDEQH/xAAcAAEAAgMBAQEAAAAAAAAAAAAABgcDBAUCAQj/xABNEAACAQMCAwYCBQgGBwYHAAABAgMABBEFEgYhMQcTIkFRYRQyI0JxcoFDUmKCkaGiwRUkM1Oxwgglc4OS0eEWNERj0vE1VJOUo6Sy/8QAGQEBAAMBAQAAAAAAAAAAAAAAAAECAwQF/8QALhEBAAICAQMCBAQHAQAAAAAAAAECAxEhBBIxQVETImGhMnGB0RRCUpGxweEF/9oADAMBAAIRAxEAPwC8aUpQKUpQKUpQKUpQKViublI1LyOqIoyzOQqgepJ5CoFrHa/YRP3Vv3t3KTgJbISCevzHAb9XdQWFSquXiDiC8wbawhs4yOTXTEuPwOCPxjr6OBtZnA+K1l09VtkK/gGQx/4UFoUqsj2Oxyf2+oahLnr9KvP/AIlavCdhemgc3uj7mSP+UYoLQpVYR9iNmn9jdX0Z/Rlj/lGP8a+nszvYjm11q7XHRZdzr+zeB/DQWdSqvMXEtrkh7S+XPIMAj4/ARjP4mvsXa33DBNUsLm0JO3eAXjPuCQCR93dQWfSuVoPElrerutZ45RjJCnxL95Dhl/ECurQKUpQKUpQKUpQKUpQKUpQKUpQKUpQKUqN8bca22mRb5zukb+yhT55D7D6q+rHl9pwCHfurlI0Z5GVEUEszkBVA6kk8gKrbU+06S5lNtolubqUcmncEQp788ZHI8yVHLlurStOFb/W2WfVma3tMhorKIlSR5GXPTl5nxczjZVn6VpcNtGsVvGkca9FQYH2n1J8yeZoK6tOy6a7YS61eSXLDmIIiUiU+nID+EL9pqwNF0G2tF2W0EcQ89igE/ebqx9yTXRpQKUpQKUpQKUpQK8TQq6lXUMp5FWAII9CD1r3Sgr/X+yWymbvbbfZTjmslsSoBxgHZkAD7pX7a47a9rGj/APfo/j7Nf/EQ/wBoi+rj2HXcP16tilBxeGOKrXUI+8tZQ+PmQ8nT76HmPt6HyJrtVXnFXZijyfFabIbK8XLBo8rHIeuHUfLnzIGDk5VqxcKdorrOLHV4xbXgwFfpFNnkpB6KTjrnaSDjB8NBZFKUoFKUoFKUoFKUoFKUoFKVE+0TjNdNgG0d5czHZbwjJLOeW4gcyoJHTqSB55Aa/aFx0tgFhgTv76flBAuT15B3A57c9B1bHlzI0OBuz9o5fjtTf4i/fxeLBSD0VB0LD1HIdF6ZOTs24Ie2LXt8e91G48UjNg90G+ouOW7HIkch8o5DnP6BXN1PWFidIlVpZpAzJFHt3bFxudixARBkDJPMkAZJroscDPpVeaFqZ+Dv9Yk+adZGgBzlbaAOtvGM9CzbmPqXFBOdJ1BLiGOeIkxyosiZ5HDDIyPI8614+ILdp/hxKDNlhtAYjco3Mm/G3eFO4pndjnjFRPSZZYtN06xgO26uII8t17iIKpnmI/OUOFUHkXZfIGscyRpqdnaQ4jt9Ogmu5j5AyK0Sb2P1vG7knmdxJ86Ce3d3HEu6V0RcgbnYKMnkBk+ZNZqrrVb1ZLG71S5UGMwSLZRP0WJwUjkIP5SYspz5Kyr+dmZcMQulnbJKSZFghVyepcRqGJz75oOnSlKBSlKBSlKBSlKBXD4u4Ut9ShMVwmcZKOuA8bH6yH+XQ+ddylBUmgcTXOjXC2Grtvtn5Wl7zxgdFkJ8uYHPmh6kqQwtoHNcziTQIL63e3uE3I3Q/WRvJ0Pkw/6dCRVecEa1PpV0NI1Ft0bf9wuT0Zc4WIk9PQA/KfDzBWgtelKUClKUClKUClKUGhrurxWkElxO22OJdzHzPkFHqxOAB6kVXfZto0t/cNrV+vjk8NnEekUQyA4z+ODyzlm+sCMHF7HWtVj01Cfg7P6W9ZTyZx0jyPMZ29erOfqVa8UYVQqgBVAAA5AAcgAPIUHulKUCoF2rkNb29iuFF5cRxvghdkEZ72d/YKFGfYmp7VVayf6R174YDMVpBtlOOSiXDTgH1dNkJH5ryHyoJbw4FCTajP4O+UMu7l3NnEGMKkH5cqWlYeRcj6oqA8LQvfs5cENqsrXVz5FNOgbu4IT6d4w2g+aB/Spb2uXZ+DW1Rgj3sqwb/KOL555G/RVFOfY10eAtLEcJnKFGuNhRCMGK2jXZaw4PQrGAzD893oOL2kf1q5sNMX5ZpRcXC+Xw8HPaw9GIIHuoqwqrPhjUI5L3VdWmbEFv/VImPPEUADSlcddzYI8+ePassXFt5N8HJGEQ3k6GK02bn+B+vcTPnwnGGBXkMqPESaCx6VBLriudtVms7cqRFCiBCvWeTxmV26iKOLmQMZZlXOWAr3w5xS72F7dXBEkUEtyIn2qvfQxKMHC8ubblHsB9pD5wreS3WrahL3jm2ttlpEm4933gw07bc43hhjOM4bFTmqr4Is7TStIi1C5hTvyhm3pGveHvz9HEnLIypUY6DJ6DNdzVOI7u2+AeZY997cxwPbKDmJJQeYkz4nQ7dxxtOSAB1oJxXM4m1Y2ltLcCKSYxgHu4hl2ywXl7DOSfIAmoXrvF118fd29qV/q0AIUpuw5TvZJmA8ThV2oqL1eVQfPG6eJLs3Gl2m1UmuIfiL7K841RFJUDPh3PuXzxQTDTLvvoY5SjR94ivskGGTcAdrDyYZwa2qg3EHFcsepxWkGGAgMjR8szTSErDFuwSigBpGYDkqk88YrPwnxHI/8ASDXMqNDZy933wTYoKRq1wMAnwq+cZJOMZJqInYmVKgI4yle0k1B9trYqCYQyb7icZwrAF1WMMeSrzznOQOZmWjXDSW8Mj53PGjtldhyygnKbm2Hn03Nj1NSNyo3x9wjHqdq0L4WQeKGTzjkHQ/dPQj09wCJJSggPZZxZJcJJZXvhv7M7JA3WRAQBJ7+QJHI5U/WqfVV/avpclpLDrNov0tsQtyo/Kwnw+L7M7ScdCD9SrE0jUo7mCOeI5jlQOp9iOh9COhHkRQblKUoFKUoFcHjriEafYzXJxuRcRg/Wkbkg+zJyfYGu9VV9oo/pDVrDTOsUf9buRyIwM7VPp4QR/vRQdvsg4cNpYiSXJubs/ETM3zeLmitnnkKckHozNU5pSgUpSg+GovwJwmbEXDyyLLc3UzTTSKpAOSSqAEk7Rlj+salANfaCL8V8Hrf3NpLJJiK273fFjPfd4FG0nPJfCQRg5BI866vE91JFZ3EkKs0qQyNGqgklwp24A5nniunSgrTReCDPw5FZB+6eeNJixGfGzicBhy9l9se1SHh/huSIq0hijI2lxbmRnmZPl72eXxmMeUYAAxjJXw1KqUEO0bg1oDqEplBur5pCJQp+iQgiJACee3OSeWcD0rnSdn8x0hrAXCq/dJGmxWWJdsiyOSM7maRgdzH15KPFunrGo7xzxN8BFby8iJLqGB8/mPu3n7QFJH2VlTJuZhMw5+s8FzXMEfezq00U8E6RgMtuog3BYVXmwUhzlzliceQCjpQcOPLeJe3jIXhVktoY8mOHfjfIWYAySNjGcKAMciRmpLStUI1wnwx8JLdzyOJJrudpCwGNsf5OIZ/NBPP/AJVzb7hOeTU5brv1SGWBICEDCdUU7njjfOIwzcy4y2Om04apm71iBzXLlz6ntqtFUf0ThMRX13fSOHluNqRcj9FEqqAoz1J2gn7Pc1xbLs9mGmS2UlyNzrIAyKwUu8m8yS5JMjHAXyAHQE86sJa4/Fe4whR3ux3VZmgDtIIuZbYIwXyxATKjIDkjGMjor4hVVHEFrJdfAaY8iSM8ixbrdCLeGG1H03dbye9l5AF8bRtZAAe8Buu2h2KFyzYHVjkn3P8A05emKh3BvD8hupb+4iEJMa21nb+H+r2qfKCF8Ksx8W0Z25IzzwJtVgpXzNfabGK7tllRo5FDI6lHU9GVhhgfYg1WXZRO9jd3ejzEnuWM1qzfWhYgkdAPrK2B5l/SrSqre16E2dzY6tGOdvKIZ8DmYXz/ACMi/bIKC0qV5jcMAwOQQCCPMHoa9UClKUCqt7Jh8XfanqRwwkm+HhYf3aYPX3QRfsqdcY6h8PY3Uw6xwSMv3tp2/wAWK4HYzp3caRbZHikDTN772JX+DbQTelKUClKUHhq+B/WvbViYVzZJmk7haOWala4fFc3X7GeZN1pctBOvy5CvE+OeyRGB5HpuXDD1OMVbF1Fb8epNZh2q+Gq94b7Sf6ybHVIxa3gIUEE9zKT8pVj8m7yySD65OKsFzWtp1CrC5ql/9I3VcJaWwPMs87c+Y2jYh/Hc/wDw1c0hqA8Q9mMF/efFXU0zDCqIV2qoVfqbsZ2k5Jxg+I8xXmUzVrl+aWsxwsaM8h9gr47V4VuVYpHrozdVFabVivI7V7jFQLtA7RYtL2p3bSzuu5U5qgXJGWcj2PIAnlzxkGuHw5ZatrSLPd3TWdm/NIrUbJJF9QxyyqfVi2cfLgg1zdNjvefiW8T4WtMRwt5JVJIBBK/MARkZ6ZHlXuufoejQ2cIht0CIMnzJZj1ZmPNmPqa23l9K9K+StI5lnEbZCcV43ZrwozWVRWVb2yfSEzGn0CvtKV0RGlSuDx3o/wAZp9zBjLPE2wH+8XxR/wAaiu9SpEM7H9X+J0m2YnLRKYG/3R2rn32bT+NTOqw7IB8Pd6tZYwsNz3sYH5km4D+FE/bVn0ClKUED7b7nZo9wAcFzEn7ZUJ/cDUq4as+5s7aL+7giTn+iijn+yoH/AKQ0mNLUfnXEY/hkP8qsxVwAPTlQeqV8zTNRuB9pXzNfN1R3R7j1WNhXrdXwtWeSazHlMMLCsWcVnasTCvJz11zDasoB2rcDnVBbmHasySbHkboIGBLZ822sBgfpH1Jqe28SwQom7wQxqu+Rue1FA3OzewySa8MKofjbiK41u+GnWbf1dX2kgnbIU+eaQj6i45DzwD1IA16Xqr5N0v4iNzKtqxHMJZxR2zQRv3VhEbqTO3dzEeeY8OBuk5+mAfImuLFxFxLP4o7URg+RiRP3TtuqxeD+DLXTYwsKBpCPHMwG9z58/qr+iOX2nnXcLc65eo63Fin5aRP1letJnzKpz2j6vY89S08NFyzIgZcc8c3Usn4YFTnhTje11Jf6u+JAMtFJykUeuM4Ye4JHPyqQSkEEEAgjBB5gjzBFUd2mcK/0XNFqVh9GolG5FziOTmRtA/JsAVK9OeOjYERnw9Vb4X4bemvH5HbNeVv8T8MwahbtBOvI80cY3Rt5Mh8vs8xyNd6ILGoVQAqgKoHQADAA/CudpWprPBFNH8ssaSL7B1BAPvzrZGTSnVTijsrzMfYmu+WVpSa9IteV5V772tscxM92SeUT7Qzqtfc1rGavm812R1tI4rCnZLa3V83isAUmsixVrXNkv4qjUQ9d5QMa+ha9VvFb/wA0q8Kw0lTFxTdrnlcWiSY/SXul/wArftqz6rDU328V2wH5SxYH8DOf8gqz60QUpSgq/wD0h0zpiH825jP8Eg/nVng5qA9ulvv0ec/3bQv/APkVf8GqYaDdia2glHSSGOQfYyK386DeK15KV7pVLY6ynbCVNa91dLGN0jqi+rsFH7Sa5faFqs1pp1zPbrmWNMryztyyqz489qktz5eHnVOdnPZ/Nq7te6m8zQn5N7NumJ55BPMRj26+XQ1hbpon1T3Lkj4os2OFvLViPITxE/uata842sIs77y3GOoEqMf+FCTXIfsb0r+4cf76X+bV8j7HtKU5+HZvZpZsfuYVhfpojzM/ZaLNWLtNW7nFvpkL3Dn5ppAyQxL5u2fEQPTC56A5rV404puF1fT7K1kIy6PcgBcOjMMq2QSMRq5x+kPapJrd9ZaLaFxGkSDkkUYCmV8cgPU+rHoKr7sg0ua9vJ9WuV+fcsRI5Fm8LFM/VRBsz7keRrDtmItfXERxv1mU/RPu0bVza6bcyqcP3exCOoaQiMEe43Z/CoL2A6GFt5rth45X7pCcco0wWI+1zg/cFTTtM0ZrrTbiOPm4USKB5mNg+0e5CkfjXF7FLhX0qNVIzG8quPQly4/hYV52TLavQ345m0RP5aaRHzwnu/FQq24/R9VfTu6I25CShs7mVN7qy48IwGGcn5fflMD9tVB2V24uNV1C7PPY7hPbvpHwR9iIR9jV5PTTW+HNbJzFa8fSZnUNbcTGlwFs1Au2+9VNLZD1lljRftB3n9yH9tTuqguFOvauY8k2FifFjo5zg8x/eMuPuKT1qP8AyJtbNOW06rT5pn/EfqZfGvdOuDrsWejQSz5AithI2Bk7cFwAPXBArtaZxNbz2yXSSKsL4AaQquGJ27GycBt3LGevTNbF7YxzQvC6/RyI0bAcvCwKkD05Gqq7LFFvcXujXoV1JLorgbZMDxYBP1k2OB5bT516XTxGel771MTvUf0z5/szt8sxC5ACayLFVf3nBV5brjSdQkhQfLb3GJI19BG7qxRfbBqMXf8A2rQkBt4HRoxZEH7MgEfiBXdg6XFbnvifz4Um8+y7EirMsdUZa6rxTBlnhMyj6rpA37BCQxrkv23anFIVmhtwVOHjaKVWHqOb5U49a9bDgx18aZTaX6LAr7UP7Pe0CDVYzsBjnjAMkLHJAPLcjfXXPLPIg9QMjMwrqVKUpQVhqqbuK7Qj6lkxP/7A/wAwqz6rHT273iq49LeyVc+7d23+Eh/ZVnUClKUHC47sDcaddxAZZoJNo9WCll/iArl9kOod/pFo3miGI+3dMUH8IB/GpgRVXdjZNtNqOmnI+GuDJECckxP4QR7YVD+vUTItKvma8EVEtD1+U6jd2N1tDLi4tGAxvt25Ee5VuWep8XkKznJb0hOkuMgryZq8la+Fa5b5svovEQ+Gc1jeU17K1wOOdCa9spYY2Ky4DwsDgiWMh4+flkjGfLOa5LfFvOptK3EORdcBxXNx8TqEjXTj5Iz4IIxnIVYwST77mOfMVK0jCgKoAUAAADAAHQADoK4PZ7xIL+0V25Tx/RXKEYKyryJI8g2M/tHkakbGuLqq33rJbwvXXowlap3iizm0K++OtVLWVw39YiHRWJJIx9XqSjeRyvTrch51qalp8c8TwyrujkUqw9Qf8D5g+Rriw5YxWncbrPFo94/ePReY21rW8W4gWWFspKm+M+oYcsjyPt5VXXYDDi0uD5mfaf1UX/1Gu32UQvbpdWEjZaynIX/ZSjfGf1vE341ucCaZ8LcajBjA79bmP/Zzr4cewaN1/Vqk9N8PHnwxPE9sx9Yif+wd25iXntM1/wCCsJHU4ll+hix13ODlh91cn7QB51sdm/DAsbKOMjEr/STffYDw/qjC/gT51zeMNF+K1XS1YZjj+ImYeX0fdEfbltgPsanxSprhinSUpX+b5rfpxH7m92mXkAiq17WOGJ2kh1GxBNxbY3qmSzKp3KwA+bGSCPMH2q0Er33Oa6+kxZMcxfHz9JVvMTxKP8EcURalbLNHgNyWWPPON/MfYeoPmPfIEiEdcd+HIRP8RGvdTnk8kXh7wekq/LJ9rAkeRFfbfiKFrtrNWLTxx97JtHhQZUAMfJjuBA9K7KxTu/Dr/SnLtCI1GuNeA7bU0AmXbKvyTR4Dr7HI8S+x/DFSZHrKrV6WCmOeayztMqo4F7IpNOvkufjA6xhwUWMqXDKVw3jIABIbz5qPtFsA19pXXqfdQpSuTxZqwtLK4uOWYonZc+b4wg/FiB+NWEH7KyZ9R1e8PytcCCM+qxlh/wDyI6s6oJ2KaT8PpMJIw05advfecIf+BVqd0ClKUCqr4v8A9Xa9Z33SG9X4Sc4+tyCsx/8Apn7IjVqVFu0vhr+kNPlhAzKo72H/AGiZIA9Nwyv61BKagXarpkqpDqNqM3OnsZMD8pAeUyH1GOf2bsczW/2W8TfH6fG7nM0X0M+eveIANx+8uG+0keVS0ig5XDGuw39tHcQHKOOYPVGHzI3owP8AzHI11NtVffcN3OjXL3mmIZbOU7rmyXqv6cA88eQHMdMEfLOuH+JLe+hE1tIHU8iOjI35rr1Vv/cZFZ37axuUxt1CKxO9atxqMSyJE8qLJLkxxswDPt+baDzbHtUH7S9bvrCa2uoEMtmgdbmNR6kYZj1Xl0boCOfzYPn3tbJPbSNLxx5cPjyzm0m9/pWzXMEpC3sI6Ek/OfTd+d5Pz57iKsnRNUiu4EngbdHIMg+Y9VYeTA8iPatbh/XrTU7cvCyyRsNssTgZXcMFJUPrzHmD5ZqFXGky6BM9zaK8umyHNzbgktb/APnR56gDr7degYYXxfEjV/xR9/p+y0Trx4WWa8Bc1h02/juY0lgdXjcZVl6EfyIPIg8wa3wmK8+Onm9uY4hp3acI6fsvu+UcpoO7kP6UTgxfiVkkH6oro/CDeJPrbSh91JBAP2EcvvN601C4MaFljeVvJI9u5j6ZYgD7SQKr3XdL1rUM97LDptqOZVZN0m31kdOR8+QZR6g9a6cXT/EmbTxERpWbaWAIkaQNyLxhh1GQGxuB9M7R+yt7ZVYdluj6Xb3Eq2U73VykeJZsN3YQsuVQgbOZAPVjyODyNWrGtbYeliJmkb/WNKzb1a22ssZr2yVCuOeNhaMLa1T4i/l5RwICdmfry46ADnjln2HOtadNbHf5UTaJhl7ReO49OjEca99ezYEEC5JyxwruBz255ADmx5DzIzdnnCTWcDPcHfeXLd9dSHGS5yQgI8lyenLJJ6YrjdnXZ+8ErX2ov31/IS2SciLPLkehfHLI5KOQ5c6sH42Pve53p3pQyd3uG/YCFL7eu3JAzXp9tbV0z8PphoMis9MVj/C1jms6T3e7wrVxuMuJE0+1edxubkkUY6yyt8ka/b15A8gT5V0765jhjaSVgkaAszMcBQOpJquOGS2tX4v3UiwsyVskcY7yb61wQfTHL0IXzVs7U7o4lErI06V3ijaVO7kZFZ0znY5ALLnzwcjPtVc9tFy0/wAHpcR+kvZlL457YkIySPTPi/3ZqzHcAEk4AGST0AHUmqr7OlOp6ndas4+ijzbWWR0UDDOMjIO0/tlceVaIWja26xosaDCIoRQPJVGAP2CstKUClKUClKUFSai39B6z3/y2GpnEp+rFODncT5DLFuvR5OXhq2i1cji3h6LULWS2l6OPC3mjjmjj3B/aMjzqHdlfEcqs+lX/ACvLTkhP5aEfKVP1iFx7lcHqGqJ36CxTzqI69wOskpurOVrO885YwCkvtPEfDIPfr064FTHFMVl8Kd72nap+ILlJVWHX7UwOhxDqFtuMQY4AZZAN0JJx4XBHLJxiuzpGvS2iKt9KlzZtgQ6jFhl2nkq3YXIT07zmp5biDk1PpEBBBAIPIgjII9CKhOsdmdlKHEIltDICr/COY1cEYKtHzQgjkRtGaWrWI5HE1/s42yC+0WUW1xjIRSO4lU88AAEKDy5c0OByHWt/hbjwTSfCX8fwl8ORjfkkvlmJjyOfIZOfItXH0vs+1PTT/q7UEkjzn4e5RhGfbwlsHn1XaTXd1CL4uIxatpj4HSS3InUH86Puz3yH22n3Jrltj+LPb5j39YW3pr3nCtzp0jXOkBWjc7p7BziNz5vAfyb+3T8AFqQcLcWwX6t3e5Jo+U1vKNssTeYZT1HuP3HlVU3XHV3o0/dRyTXtlgFReRTxSx8z9H3kiKSRy5kFcYwBXVveONGv1F1JJNZ3kIyskakTcvqhlDJKp6bX8ieQya3yYvl190RPK17gSbT3IQv5d4zBftJVST9nn6iqp44gtw/+u9VaTB3Cxs12KPMBlBYnpyZyD6GrA4K1uPU7ESqZCCWjckd0xZep+jc4zyPhbz/CozxJoV/b3KLpNpYrBIV3zd1H3sZz4mlLt4x9YFQT1HXGWDD2U16lp3LN2Z6sku6O1017SyVdyTOQDK/hABUjLkrk79zfLgnmKnd7fxW8bSzyJHGvV3IUD8T5+1cTi/iOOxjjDzQJNMdkRuC6oSMbmYxq2AMgnO0cwNy5zUav9GsomFzrl8lzIMtHHIVWBB/5VupJflyyd2cDPOq4cerzbRM8M8vFd3qhMWkIY4M4k1CdCFA8xboebt7npjmBkGu7w9wzaaVE8m4bjlri6uGG9z1Jd26DPl0+08zHo+034pjBo1nJcsoA7xx3UEY8iSeeP0TtJwcVjvuBjcYuNfvg6IdwgjbubaPkeW4kM3X5vC3ua6pjarW1XtMmu5Gt9Dt2uJBya4dcRJ7gNgevNyBkdGrocC8FPYSTajqV0JLmRD3js2I4kyC2WbGflA6AKBgcq0dU7WNL0+PubGMS7c7Ut1CRA+7kc8+qhs1zl1eLUSklwt3qJyClpaQSx2cR5Ed40u3viCPnc45nw4qIrEeBYnDPGNvfySpbCR0hwDMUIicnOVRjzYjHp5+dZeJuLLWwUG4kG9vkiTxSyHoAiDmcnlnkPeo/HY6tdKEzBpduAAI4Nss+3zXdgRx8uhUZFdrhzgu0smMkaGSdvnuJ27yZj0JLt0z6LgVYQ2Xh+/1yRXvw1pp6kMloD9LL6Gb80/bzHQAHxVZ1laJDGscShI0AVFUYCgdAKzVx+LOIotPtnuZz4U5Ko6u5+VF9z+4AnoKCH9r+uSFI9LtOd1fnYQPqQnk5b0DYIz+aH9KmvDWiR2VrFbRfLEoXPmzdWc+7MSfxqE9lnD80jyatfD+tXf8AZKfyUBxtAHkSAAPMKBzyxqyaBSlKBSlKBSlKBUG7S+DGu1S6tD3d/beKFxgFwOfdMTy9cZ5ZJB5ManNKCHdnHG66lEVkHdXkHhuISCCGBwXUHntJ8jzU8j5EzGq+4/4HkklGoaa3dahFz5YC3CgY2PnluxyyeRHI8sEb3AHH0eoAwyr3F7FkTW75ByOrRhuZHqDzXz8iQmRrG1ZGryq1jkrNp1CYfESslKVelIpGoJnb4RmtR7GMn+zTn+iv/KtyvOOdRevdwQ+RRKowoCgeQAA/YK90pWiHH4h4atb0KLqBJQmdm7OV3Y3bSCCM4H7BUak7HtJPP4Zl+7NN/NzU9NKrEakRHSuzixtgRALiIMcsIrq6TdjpnZIM1tNwJYMd0luJmH1rh5Zm/bMzGpJSrDmWXDtpD/Y2tvH9yKNf3gV06UoFKVoa3rENnC09xII406k+Z8lUdWY+QHOgy6nqEdvE80zhI4xuZm6AfzPkAOZJAqqtDs5eIbsXt0hTTbdiLWBvyzA83cdCMjn5ctozhjWO1s7niWZZrhXt9JibMUWcPckctxx+9ugztXJ3MLetrdY0VI1VEQBVVQAFUDAAA6ACgy0pSgUpSgUpSgUpSgUpSgVC+O+z+O/Inic297Hgx3EeQSR0EmOZHoRzHuORmlKCrtD7RJrOUWeuR9zL0jugPophnG5towPLxDkM+IJirOhlV1DKQysAVZSCCD0II6itPWtGgu4mhuYlkjbqreR9VI5qfcEGq3fgzUtJYyaPP39vnLWVwc48z3ZJA/EFTyHzUFr0qvNC7WrV37m+SSxuByZLgEJn75A2j74X7TU/gnV1DIysrDIZSCCPUEcjQZKUpQKUpQKUpQKUpQKVF+KO0CwsARPOpkH5GLDyZ64Kj5P1iBUPbVtZ1nw2kZ06zbrPLnvnU+adCMjmNoH36CT8bdoltp/0fOe6bkltFzYsflDkZ2ZJHqTnkDUb0fgi61OZbzWzhV5wWKnwIPLvBn8SOp5bjy21KODOz6007xopluGzvuJebknrt8kBz5cz5k1LaDzGgUAKAAAAABgADoAB0FeqUoFKUoFKUoFKUoFKUoFKUoFKUoFKUoObrmgW14my6hjlXy3jmv3W6qfcEVApuyZrdjJpV/PaEnd3bEvGeWMEZGR97fVn0oKuXVOIrPlNa298g6vCwVz+HL90dfR2xpEB8dp97bE8jlMqD9r7D+6rQpQQC37ZNJbrO6fehm/yKa3E7VdJIyLxfxjmH7ilSW50a3k/tIIXz13xo3+IrR/7G6d/8hZ//bwf+mg4Mva9pA/8Vn2ENx/OPFc6btrsS22CK6uGPQRRD/MwP7qmtvwzZR/2dpbJ9yGIf4LXTiiVRhQAPQAD/CgrI8caxc5FlpDRjOA92xUY9drd3+4mvJ4J1e+/+I6l3UZPOGzBGR+aWAX9++rSpQRLhjs40+xw0UAeRfys3jfPqMjCH7oFS2lKBSlKBSlKBSlKBSlKBSlKBSlKBSlKBSlKBSlKBSlKBSlKBSlKBSlKBSlKBSlKBSlKBSlKBSlKBSlKBSlK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data:image/jpeg;base64,/9j/4AAQSkZJRgABAQAAAQABAAD/2wCEAAkGBxQSEhUUEhQVFhQUFxcVFRYUGBUcGhcXGBkYGRYXFxoYHSgiGBwlHBgcITIiJSkrLi4uGiAzODMsNygwLysBCgoKDg0OGhAQGiwmICQtLywsLjQsLCwsLCwsLCwtLCwsLCwsLC8sLyw3LzcsLCssLCssLCwsKzcsLCwvLCw0Lv/AABEIAOEA4QMBIgACEQEDEQH/xAAcAAEAAgMBAQEAAAAAAAAAAAAABgcDBAUCAQj/xABNEAACAQMCAwYCBQgGBwYHAAABAgMABBEFEgYhMQcTIkFRYRQyI0JxcoFDUmKCkaGiwRUkM1Oxwgglc4OS0eEWNERj0vE1VJOUo6Sy/8QAGQEBAAMBAQAAAAAAAAAAAAAAAAECAwQF/8QALhEBAAICAQMCBAQHAQAAAAAAAAECAxEhBBIxQVETImGhMnGB0RRCUpGxweEF/9oADAMBAAIRAxEAPwC8aUpQKUpQKUpQKUpQKViublI1LyOqIoyzOQqgepJ5CoFrHa/YRP3Vv3t3KTgJbISCevzHAb9XdQWFSquXiDiC8wbawhs4yOTXTEuPwOCPxjr6OBtZnA+K1l09VtkK/gGQx/4UFoUqsj2Oxyf2+oahLnr9KvP/AIlavCdhemgc3uj7mSP+UYoLQpVYR9iNmn9jdX0Z/Rlj/lGP8a+nszvYjm11q7XHRZdzr+zeB/DQWdSqvMXEtrkh7S+XPIMAj4/ARjP4mvsXa33DBNUsLm0JO3eAXjPuCQCR93dQWfSuVoPElrerutZ45RjJCnxL95Dhl/ECurQKUpQKUpQKUpQKUpQKUpQKUpQKUpQKUqN8bca22mRb5zukb+yhT55D7D6q+rHl9pwCHfurlI0Z5GVEUEszkBVA6kk8gKrbU+06S5lNtolubqUcmncEQp788ZHI8yVHLlurStOFb/W2WfVma3tMhorKIlSR5GXPTl5nxczjZVn6VpcNtGsVvGkca9FQYH2n1J8yeZoK6tOy6a7YS61eSXLDmIIiUiU+nID+EL9pqwNF0G2tF2W0EcQ89igE/ebqx9yTXRpQKUpQKUpQKUpQK8TQq6lXUMp5FWAII9CD1r3Sgr/X+yWymbvbbfZTjmslsSoBxgHZkAD7pX7a47a9rGj/APfo/j7Nf/EQ/wBoi+rj2HXcP16tilBxeGOKrXUI+8tZQ+PmQ8nT76HmPt6HyJrtVXnFXZijyfFabIbK8XLBo8rHIeuHUfLnzIGDk5VqxcKdorrOLHV4xbXgwFfpFNnkpB6KTjrnaSDjB8NBZFKUoFKUoFKUoFKUoFKUoFKVE+0TjNdNgG0d5czHZbwjJLOeW4gcyoJHTqSB55Aa/aFx0tgFhgTv76flBAuT15B3A57c9B1bHlzI0OBuz9o5fjtTf4i/fxeLBSD0VB0LD1HIdF6ZOTs24Ie2LXt8e91G48UjNg90G+ouOW7HIkch8o5DnP6BXN1PWFidIlVpZpAzJFHt3bFxudixARBkDJPMkAZJroscDPpVeaFqZ+Dv9Yk+adZGgBzlbaAOtvGM9CzbmPqXFBOdJ1BLiGOeIkxyosiZ5HDDIyPI8614+ILdp/hxKDNlhtAYjco3Mm/G3eFO4pndjnjFRPSZZYtN06xgO26uII8t17iIKpnmI/OUOFUHkXZfIGscyRpqdnaQ4jt9Ogmu5j5AyK0Sb2P1vG7knmdxJ86Ce3d3HEu6V0RcgbnYKMnkBk+ZNZqrrVb1ZLG71S5UGMwSLZRP0WJwUjkIP5SYspz5Kyr+dmZcMQulnbJKSZFghVyepcRqGJz75oOnSlKBSlKBSlKBSlKBXD4u4Ut9ShMVwmcZKOuA8bH6yH+XQ+ddylBUmgcTXOjXC2Grtvtn5Wl7zxgdFkJ8uYHPmh6kqQwtoHNcziTQIL63e3uE3I3Q/WRvJ0Pkw/6dCRVecEa1PpV0NI1Ft0bf9wuT0Zc4WIk9PQA/KfDzBWgtelKUClKUClKUClKUGhrurxWkElxO22OJdzHzPkFHqxOAB6kVXfZto0t/cNrV+vjk8NnEekUQyA4z+ODyzlm+sCMHF7HWtVj01Cfg7P6W9ZTyZx0jyPMZ29erOfqVa8UYVQqgBVAAA5AAcgAPIUHulKUCoF2rkNb29iuFF5cRxvghdkEZ72d/YKFGfYmp7VVayf6R174YDMVpBtlOOSiXDTgH1dNkJH5ryHyoJbw4FCTajP4O+UMu7l3NnEGMKkH5cqWlYeRcj6oqA8LQvfs5cENqsrXVz5FNOgbu4IT6d4w2g+aB/Spb2uXZ+DW1Rgj3sqwb/KOL555G/RVFOfY10eAtLEcJnKFGuNhRCMGK2jXZaw4PQrGAzD893oOL2kf1q5sNMX5ZpRcXC+Xw8HPaw9GIIHuoqwqrPhjUI5L3VdWmbEFv/VImPPEUADSlcddzYI8+ePassXFt5N8HJGEQ3k6GK02bn+B+vcTPnwnGGBXkMqPESaCx6VBLriudtVms7cqRFCiBCvWeTxmV26iKOLmQMZZlXOWAr3w5xS72F7dXBEkUEtyIn2qvfQxKMHC8ubblHsB9pD5wreS3WrahL3jm2ttlpEm4933gw07bc43hhjOM4bFTmqr4Is7TStIi1C5hTvyhm3pGveHvz9HEnLIypUY6DJ6DNdzVOI7u2+AeZY997cxwPbKDmJJQeYkz4nQ7dxxtOSAB1oJxXM4m1Y2ltLcCKSYxgHu4hl2ywXl7DOSfIAmoXrvF118fd29qV/q0AIUpuw5TvZJmA8ThV2oqL1eVQfPG6eJLs3Gl2m1UmuIfiL7K841RFJUDPh3PuXzxQTDTLvvoY5SjR94ivskGGTcAdrDyYZwa2qg3EHFcsepxWkGGAgMjR8szTSErDFuwSigBpGYDkqk88YrPwnxHI/8ASDXMqNDZy933wTYoKRq1wMAnwq+cZJOMZJqInYmVKgI4yle0k1B9trYqCYQyb7icZwrAF1WMMeSrzznOQOZmWjXDSW8Mj53PGjtldhyygnKbm2Hn03Nj1NSNyo3x9wjHqdq0L4WQeKGTzjkHQ/dPQj09wCJJSggPZZxZJcJJZXvhv7M7JA3WRAQBJ7+QJHI5U/WqfVV/avpclpLDrNov0tsQtyo/Kwnw+L7M7ScdCD9SrE0jUo7mCOeI5jlQOp9iOh9COhHkRQblKUoFKUoFcHjriEafYzXJxuRcRg/Wkbkg+zJyfYGu9VV9oo/pDVrDTOsUf9buRyIwM7VPp4QR/vRQdvsg4cNpYiSXJubs/ETM3zeLmitnnkKckHozNU5pSgUpSg+GovwJwmbEXDyyLLc3UzTTSKpAOSSqAEk7Rlj+salANfaCL8V8Hrf3NpLJJiK273fFjPfd4FG0nPJfCQRg5BI866vE91JFZ3EkKs0qQyNGqgklwp24A5nniunSgrTReCDPw5FZB+6eeNJixGfGzicBhy9l9se1SHh/huSIq0hijI2lxbmRnmZPl72eXxmMeUYAAxjJXw1KqUEO0bg1oDqEplBur5pCJQp+iQgiJACee3OSeWcD0rnSdn8x0hrAXCq/dJGmxWWJdsiyOSM7maRgdzH15KPFunrGo7xzxN8BFby8iJLqGB8/mPu3n7QFJH2VlTJuZhMw5+s8FzXMEfezq00U8E6RgMtuog3BYVXmwUhzlzliceQCjpQcOPLeJe3jIXhVktoY8mOHfjfIWYAySNjGcKAMciRmpLStUI1wnwx8JLdzyOJJrudpCwGNsf5OIZ/NBPP/AJVzb7hOeTU5brv1SGWBICEDCdUU7njjfOIwzcy4y2Om04apm71iBzXLlz6ntqtFUf0ThMRX13fSOHluNqRcj9FEqqAoz1J2gn7Pc1xbLs9mGmS2UlyNzrIAyKwUu8m8yS5JMjHAXyAHQE86sJa4/Fe4whR3ux3VZmgDtIIuZbYIwXyxATKjIDkjGMjor4hVVHEFrJdfAaY8iSM8ixbrdCLeGG1H03dbye9l5AF8bRtZAAe8Buu2h2KFyzYHVjkn3P8A05emKh3BvD8hupb+4iEJMa21nb+H+r2qfKCF8Ksx8W0Z25IzzwJtVgpXzNfabGK7tllRo5FDI6lHU9GVhhgfYg1WXZRO9jd3ejzEnuWM1qzfWhYgkdAPrK2B5l/SrSqre16E2dzY6tGOdvKIZ8DmYXz/ACMi/bIKC0qV5jcMAwOQQCCPMHoa9UClKUCqt7Jh8XfanqRwwkm+HhYf3aYPX3QRfsqdcY6h8PY3Uw6xwSMv3tp2/wAWK4HYzp3caRbZHikDTN772JX+DbQTelKUClKUHhq+B/WvbViYVzZJmk7haOWala4fFc3X7GeZN1pctBOvy5CvE+OeyRGB5HpuXDD1OMVbF1Fb8epNZh2q+Gq94b7Sf6ybHVIxa3gIUEE9zKT8pVj8m7yySD65OKsFzWtp1CrC5ql/9I3VcJaWwPMs87c+Y2jYh/Hc/wDw1c0hqA8Q9mMF/efFXU0zDCqIV2qoVfqbsZ2k5Jxg+I8xXmUzVrl+aWsxwsaM8h9gr47V4VuVYpHrozdVFabVivI7V7jFQLtA7RYtL2p3bSzuu5U5qgXJGWcj2PIAnlzxkGuHw5ZatrSLPd3TWdm/NIrUbJJF9QxyyqfVi2cfLgg1zdNjvefiW8T4WtMRwt5JVJIBBK/MARkZ6ZHlXuufoejQ2cIht0CIMnzJZj1ZmPNmPqa23l9K9K+StI5lnEbZCcV43ZrwozWVRWVb2yfSEzGn0CvtKV0RGlSuDx3o/wAZp9zBjLPE2wH+8XxR/wAaiu9SpEM7H9X+J0m2YnLRKYG/3R2rn32bT+NTOqw7IB8Pd6tZYwsNz3sYH5km4D+FE/bVn0ClKUED7b7nZo9wAcFzEn7ZUJ/cDUq4as+5s7aL+7giTn+iijn+yoH/AKQ0mNLUfnXEY/hkP8qsxVwAPTlQeqV8zTNRuB9pXzNfN1R3R7j1WNhXrdXwtWeSazHlMMLCsWcVnasTCvJz11zDasoB2rcDnVBbmHasySbHkboIGBLZ822sBgfpH1Jqe28SwQom7wQxqu+Rue1FA3OzewySa8MKofjbiK41u+GnWbf1dX2kgnbIU+eaQj6i45DzwD1IA16Xqr5N0v4iNzKtqxHMJZxR2zQRv3VhEbqTO3dzEeeY8OBuk5+mAfImuLFxFxLP4o7URg+RiRP3TtuqxeD+DLXTYwsKBpCPHMwG9z58/qr+iOX2nnXcLc65eo63Fin5aRP1letJnzKpz2j6vY89S08NFyzIgZcc8c3Usn4YFTnhTje11Jf6u+JAMtFJykUeuM4Ye4JHPyqQSkEEEAgjBB5gjzBFUd2mcK/0XNFqVh9GolG5FziOTmRtA/JsAVK9OeOjYERnw9Vb4X4bemvH5HbNeVv8T8MwahbtBOvI80cY3Rt5Mh8vs8xyNd6ILGoVQAqgKoHQADAA/CudpWprPBFNH8ssaSL7B1BAPvzrZGTSnVTijsrzMfYmu+WVpSa9IteV5V772tscxM92SeUT7Qzqtfc1rGavm812R1tI4rCnZLa3V83isAUmsixVrXNkv4qjUQ9d5QMa+ha9VvFb/wA0q8Kw0lTFxTdrnlcWiSY/SXul/wArftqz6rDU328V2wH5SxYH8DOf8gqz60QUpSgq/wD0h0zpiH825jP8Eg/nVng5qA9ulvv0ec/3bQv/APkVf8GqYaDdia2glHSSGOQfYyK386DeK15KV7pVLY6ynbCVNa91dLGN0jqi+rsFH7Sa5faFqs1pp1zPbrmWNMryztyyqz489qktz5eHnVOdnPZ/Nq7te6m8zQn5N7NumJ55BPMRj26+XQ1hbpon1T3Lkj4os2OFvLViPITxE/uata842sIs77y3GOoEqMf+FCTXIfsb0r+4cf76X+bV8j7HtKU5+HZvZpZsfuYVhfpojzM/ZaLNWLtNW7nFvpkL3Dn5ppAyQxL5u2fEQPTC56A5rV404puF1fT7K1kIy6PcgBcOjMMq2QSMRq5x+kPapJrd9ZaLaFxGkSDkkUYCmV8cgPU+rHoKr7sg0ua9vJ9WuV+fcsRI5Fm8LFM/VRBsz7keRrDtmItfXERxv1mU/RPu0bVza6bcyqcP3exCOoaQiMEe43Z/CoL2A6GFt5rth45X7pCcco0wWI+1zg/cFTTtM0ZrrTbiOPm4USKB5mNg+0e5CkfjXF7FLhX0qNVIzG8quPQly4/hYV52TLavQ345m0RP5aaRHzwnu/FQq24/R9VfTu6I25CShs7mVN7qy48IwGGcn5fflMD9tVB2V24uNV1C7PPY7hPbvpHwR9iIR9jV5PTTW+HNbJzFa8fSZnUNbcTGlwFs1Au2+9VNLZD1lljRftB3n9yH9tTuqguFOvauY8k2FifFjo5zg8x/eMuPuKT1qP8AyJtbNOW06rT5pn/EfqZfGvdOuDrsWejQSz5AithI2Bk7cFwAPXBArtaZxNbz2yXSSKsL4AaQquGJ27GycBt3LGevTNbF7YxzQvC6/RyI0bAcvCwKkD05Gqq7LFFvcXujXoV1JLorgbZMDxYBP1k2OB5bT516XTxGel771MTvUf0z5/szt8sxC5ACayLFVf3nBV5brjSdQkhQfLb3GJI19BG7qxRfbBqMXf8A2rQkBt4HRoxZEH7MgEfiBXdg6XFbnvifz4Um8+y7EirMsdUZa6rxTBlnhMyj6rpA37BCQxrkv23anFIVmhtwVOHjaKVWHqOb5U49a9bDgx18aZTaX6LAr7UP7Pe0CDVYzsBjnjAMkLHJAPLcjfXXPLPIg9QMjMwrqVKUpQVhqqbuK7Qj6lkxP/7A/wAwqz6rHT273iq49LeyVc+7d23+Eh/ZVnUClKUHC47sDcaddxAZZoJNo9WCll/iArl9kOod/pFo3miGI+3dMUH8IB/GpgRVXdjZNtNqOmnI+GuDJECckxP4QR7YVD+vUTItKvma8EVEtD1+U6jd2N1tDLi4tGAxvt25Ee5VuWep8XkKznJb0hOkuMgryZq8la+Fa5b5svovEQ+Gc1jeU17K1wOOdCa9spYY2Ky4DwsDgiWMh4+flkjGfLOa5LfFvOptK3EORdcBxXNx8TqEjXTj5Iz4IIxnIVYwST77mOfMVK0jCgKoAUAAADAAHQADoK4PZ7xIL+0V25Tx/RXKEYKyryJI8g2M/tHkakbGuLqq33rJbwvXXowlap3iizm0K++OtVLWVw39YiHRWJJIx9XqSjeRyvTrch51qalp8c8TwyrujkUqw9Qf8D5g+Rriw5YxWncbrPFo94/ePReY21rW8W4gWWFspKm+M+oYcsjyPt5VXXYDDi0uD5mfaf1UX/1Gu32UQvbpdWEjZaynIX/ZSjfGf1vE341ucCaZ8LcajBjA79bmP/Zzr4cewaN1/Vqk9N8PHnwxPE9sx9Yif+wd25iXntM1/wCCsJHU4ll+hix13ODlh91cn7QB51sdm/DAsbKOMjEr/STffYDw/qjC/gT51zeMNF+K1XS1YZjj+ImYeX0fdEfbltgPsanxSprhinSUpX+b5rfpxH7m92mXkAiq17WOGJ2kh1GxBNxbY3qmSzKp3KwA+bGSCPMH2q0Er33Oa6+kxZMcxfHz9JVvMTxKP8EcURalbLNHgNyWWPPON/MfYeoPmPfIEiEdcd+HIRP8RGvdTnk8kXh7wekq/LJ9rAkeRFfbfiKFrtrNWLTxx97JtHhQZUAMfJjuBA9K7KxTu/Dr/SnLtCI1GuNeA7bU0AmXbKvyTR4Dr7HI8S+x/DFSZHrKrV6WCmOeayztMqo4F7IpNOvkufjA6xhwUWMqXDKVw3jIABIbz5qPtFsA19pXXqfdQpSuTxZqwtLK4uOWYonZc+b4wg/FiB+NWEH7KyZ9R1e8PytcCCM+qxlh/wDyI6s6oJ2KaT8PpMJIw05advfecIf+BVqd0ClKUCqr4v8A9Xa9Z33SG9X4Sc4+tyCsx/8Apn7IjVqVFu0vhr+kNPlhAzKo72H/AGiZIA9Nwyv61BKagXarpkqpDqNqM3OnsZMD8pAeUyH1GOf2bsczW/2W8TfH6fG7nM0X0M+eveIANx+8uG+0keVS0ig5XDGuw39tHcQHKOOYPVGHzI3owP8AzHI11NtVffcN3OjXL3mmIZbOU7rmyXqv6cA88eQHMdMEfLOuH+JLe+hE1tIHU8iOjI35rr1Vv/cZFZ37axuUxt1CKxO9atxqMSyJE8qLJLkxxswDPt+baDzbHtUH7S9bvrCa2uoEMtmgdbmNR6kYZj1Xl0boCOfzYPn3tbJPbSNLxx5cPjyzm0m9/pWzXMEpC3sI6Ek/OfTd+d5Pz57iKsnRNUiu4EngbdHIMg+Y9VYeTA8iPatbh/XrTU7cvCyyRsNssTgZXcMFJUPrzHmD5ZqFXGky6BM9zaK8umyHNzbgktb/APnR56gDr7degYYXxfEjV/xR9/p+y0Trx4WWa8Bc1h02/juY0lgdXjcZVl6EfyIPIg8wa3wmK8+Onm9uY4hp3acI6fsvu+UcpoO7kP6UTgxfiVkkH6oro/CDeJPrbSh91JBAP2EcvvN601C4MaFljeVvJI9u5j6ZYgD7SQKr3XdL1rUM97LDptqOZVZN0m31kdOR8+QZR6g9a6cXT/EmbTxERpWbaWAIkaQNyLxhh1GQGxuB9M7R+yt7ZVYdluj6Xb3Eq2U73VykeJZsN3YQsuVQgbOZAPVjyODyNWrGtbYeliJmkb/WNKzb1a22ssZr2yVCuOeNhaMLa1T4i/l5RwICdmfry46ADnjln2HOtadNbHf5UTaJhl7ReO49OjEca99ezYEEC5JyxwruBz255ADmx5DzIzdnnCTWcDPcHfeXLd9dSHGS5yQgI8lyenLJJ6YrjdnXZ+8ErX2ov31/IS2SciLPLkehfHLI5KOQ5c6sH42Pve53p3pQyd3uG/YCFL7eu3JAzXp9tbV0z8PphoMis9MVj/C1jms6T3e7wrVxuMuJE0+1edxubkkUY6yyt8ka/b15A8gT5V0765jhjaSVgkaAszMcBQOpJquOGS2tX4v3UiwsyVskcY7yb61wQfTHL0IXzVs7U7o4lErI06V3ijaVO7kZFZ0znY5ALLnzwcjPtVc9tFy0/wAHpcR+kvZlL457YkIySPTPi/3ZqzHcAEk4AGST0AHUmqr7OlOp6ndas4+ijzbWWR0UDDOMjIO0/tlceVaIWja26xosaDCIoRQPJVGAP2CstKUClKUClKUFSai39B6z3/y2GpnEp+rFODncT5DLFuvR5OXhq2i1cji3h6LULWS2l6OPC3mjjmjj3B/aMjzqHdlfEcqs+lX/ACvLTkhP5aEfKVP1iFx7lcHqGqJ36CxTzqI69wOskpurOVrO885YwCkvtPEfDIPfr064FTHFMVl8Kd72nap+ILlJVWHX7UwOhxDqFtuMQY4AZZAN0JJx4XBHLJxiuzpGvS2iKt9KlzZtgQ6jFhl2nkq3YXIT07zmp5biDk1PpEBBBAIPIgjII9CKhOsdmdlKHEIltDICr/COY1cEYKtHzQgjkRtGaWrWI5HE1/s42yC+0WUW1xjIRSO4lU88AAEKDy5c0OByHWt/hbjwTSfCX8fwl8ORjfkkvlmJjyOfIZOfItXH0vs+1PTT/q7UEkjzn4e5RhGfbwlsHn1XaTXd1CL4uIxatpj4HSS3InUH86Puz3yH22n3Jrltj+LPb5j39YW3pr3nCtzp0jXOkBWjc7p7BziNz5vAfyb+3T8AFqQcLcWwX6t3e5Jo+U1vKNssTeYZT1HuP3HlVU3XHV3o0/dRyTXtlgFReRTxSx8z9H3kiKSRy5kFcYwBXVveONGv1F1JJNZ3kIyskakTcvqhlDJKp6bX8ieQya3yYvl190RPK17gSbT3IQv5d4zBftJVST9nn6iqp44gtw/+u9VaTB3Cxs12KPMBlBYnpyZyD6GrA4K1uPU7ESqZCCWjckd0xZep+jc4zyPhbz/CozxJoV/b3KLpNpYrBIV3zd1H3sZz4mlLt4x9YFQT1HXGWDD2U16lp3LN2Z6sku6O1017SyVdyTOQDK/hABUjLkrk79zfLgnmKnd7fxW8bSzyJHGvV3IUD8T5+1cTi/iOOxjjDzQJNMdkRuC6oSMbmYxq2AMgnO0cwNy5zUav9GsomFzrl8lzIMtHHIVWBB/5VupJflyyd2cDPOq4cerzbRM8M8vFd3qhMWkIY4M4k1CdCFA8xboebt7npjmBkGu7w9wzaaVE8m4bjlri6uGG9z1Jd26DPl0+08zHo+034pjBo1nJcsoA7xx3UEY8iSeeP0TtJwcVjvuBjcYuNfvg6IdwgjbubaPkeW4kM3X5vC3ua6pjarW1XtMmu5Gt9Dt2uJBya4dcRJ7gNgevNyBkdGrocC8FPYSTajqV0JLmRD3js2I4kyC2WbGflA6AKBgcq0dU7WNL0+PubGMS7c7Ut1CRA+7kc8+qhs1zl1eLUSklwt3qJyClpaQSx2cR5Ed40u3viCPnc45nw4qIrEeBYnDPGNvfySpbCR0hwDMUIicnOVRjzYjHp5+dZeJuLLWwUG4kG9vkiTxSyHoAiDmcnlnkPeo/HY6tdKEzBpduAAI4Nss+3zXdgRx8uhUZFdrhzgu0smMkaGSdvnuJ27yZj0JLt0z6LgVYQ2Xh+/1yRXvw1pp6kMloD9LL6Gb80/bzHQAHxVZ1laJDGscShI0AVFUYCgdAKzVx+LOIotPtnuZz4U5Ko6u5+VF9z+4AnoKCH9r+uSFI9LtOd1fnYQPqQnk5b0DYIz+aH9KmvDWiR2VrFbRfLEoXPmzdWc+7MSfxqE9lnD80jyatfD+tXf8AZKfyUBxtAHkSAAPMKBzyxqyaBSlKBSlKBSlKBUG7S+DGu1S6tD3d/beKFxgFwOfdMTy9cZ5ZJB5ManNKCHdnHG66lEVkHdXkHhuISCCGBwXUHntJ8jzU8j5EzGq+4/4HkklGoaa3dahFz5YC3CgY2PnluxyyeRHI8sEb3AHH0eoAwyr3F7FkTW75ByOrRhuZHqDzXz8iQmRrG1ZGryq1jkrNp1CYfESslKVelIpGoJnb4RmtR7GMn+zTn+iv/KtyvOOdRevdwQ+RRKowoCgeQAA/YK90pWiHH4h4atb0KLqBJQmdm7OV3Y3bSCCM4H7BUak7HtJPP4Zl+7NN/NzU9NKrEakRHSuzixtgRALiIMcsIrq6TdjpnZIM1tNwJYMd0luJmH1rh5Zm/bMzGpJSrDmWXDtpD/Y2tvH9yKNf3gV06UoFKVoa3rENnC09xII406k+Z8lUdWY+QHOgy6nqEdvE80zhI4xuZm6AfzPkAOZJAqqtDs5eIbsXt0hTTbdiLWBvyzA83cdCMjn5ctozhjWO1s7niWZZrhXt9JibMUWcPckctxx+9ugztXJ3MLetrdY0VI1VEQBVVQAFUDAAA6ACgy0pSgUpSgUpSgUpSgUpSgVC+O+z+O/Inic297Hgx3EeQSR0EmOZHoRzHuORmlKCrtD7RJrOUWeuR9zL0jugPophnG5towPLxDkM+IJirOhlV1DKQysAVZSCCD0II6itPWtGgu4mhuYlkjbqreR9VI5qfcEGq3fgzUtJYyaPP39vnLWVwc48z3ZJA/EFTyHzUFr0qvNC7WrV37m+SSxuByZLgEJn75A2j74X7TU/gnV1DIysrDIZSCCPUEcjQZKUpQKUpQKUpQKUpQKVF+KO0CwsARPOpkH5GLDyZ64Kj5P1iBUPbVtZ1nw2kZ06zbrPLnvnU+adCMjmNoH36CT8bdoltp/0fOe6bkltFzYsflDkZ2ZJHqTnkDUb0fgi61OZbzWzhV5wWKnwIPLvBn8SOp5bjy21KODOz6007xopluGzvuJebknrt8kBz5cz5k1LaDzGgUAKAAAAABgADoAB0FeqUoFKUoFKUoFKUoFKUoFKUoFKUoFKUoObrmgW14my6hjlXy3jmv3W6qfcEVApuyZrdjJpV/PaEnd3bEvGeWMEZGR97fVn0oKuXVOIrPlNa298g6vCwVz+HL90dfR2xpEB8dp97bE8jlMqD9r7D+6rQpQQC37ZNJbrO6fehm/yKa3E7VdJIyLxfxjmH7ilSW50a3k/tIIXz13xo3+IrR/7G6d/8hZ//bwf+mg4Mva9pA/8Vn2ENx/OPFc6btrsS22CK6uGPQRRD/MwP7qmtvwzZR/2dpbJ9yGIf4LXTiiVRhQAPQAD/CgrI8caxc5FlpDRjOA92xUY9drd3+4mvJ4J1e+/+I6l3UZPOGzBGR+aWAX9++rSpQRLhjs40+xw0UAeRfys3jfPqMjCH7oFS2lKBSlKBSlKBSlKBSlKBSlKBSlKBSlKBSlKBSlKBSlKBSlKBSlKBSlKBSlKBSlKBSlKBSlKBSlKBSlKBSlKD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data:image/jpeg;base64,/9j/4AAQSkZJRgABAQAAAQABAAD/2wCEAAkGBxQSEhUUEhQVFhQUFxcVFRYUGBUcGhcXGBkYGRYXFxoYHSgiGBwlHBgcITIiJSkrLi4uGiAzODMsNygwLysBCgoKDg0OGhAQGiwmICQtLywsLjQsLCwsLCwsLCwtLCwsLCwsLC8sLyw3LzcsLCssLCssLCwsKzcsLCwvLCw0Lv/AABEIAOEA4QMBIgACEQEDEQH/xAAcAAEAAgMBAQEAAAAAAAAAAAAABgcDBAUCAQj/xABNEAACAQMCAwYCBQgGBwYHAAABAgMABBEFEgYhMQcTIkFRYRQyI0JxcoFDUmKCkaGiwRUkM1Oxwgglc4OS0eEWNERj0vE1VJOUo6Sy/8QAGQEBAAMBAQAAAAAAAAAAAAAAAAECAwQF/8QALhEBAAICAQMCBAQHAQAAAAAAAAECAxEhBBIxQVETImGhMnGB0RRCUpGxweEF/9oADAMBAAIRAxEAPwC8aUpQKUpQKUpQKUpQKViublI1LyOqIoyzOQqgepJ5CoFrHa/YRP3Vv3t3KTgJbISCevzHAb9XdQWFSquXiDiC8wbawhs4yOTXTEuPwOCPxjr6OBtZnA+K1l09VtkK/gGQx/4UFoUqsj2Oxyf2+oahLnr9KvP/AIlavCdhemgc3uj7mSP+UYoLQpVYR9iNmn9jdX0Z/Rlj/lGP8a+nszvYjm11q7XHRZdzr+zeB/DQWdSqvMXEtrkh7S+XPIMAj4/ARjP4mvsXa33DBNUsLm0JO3eAXjPuCQCR93dQWfSuVoPElrerutZ45RjJCnxL95Dhl/ECurQKUpQKUpQKUpQKUpQKUpQKUpQKUpQKUqN8bca22mRb5zukb+yhT55D7D6q+rHl9pwCHfurlI0Z5GVEUEszkBVA6kk8gKrbU+06S5lNtolubqUcmncEQp788ZHI8yVHLlurStOFb/W2WfVma3tMhorKIlSR5GXPTl5nxczjZVn6VpcNtGsVvGkca9FQYH2n1J8yeZoK6tOy6a7YS61eSXLDmIIiUiU+nID+EL9pqwNF0G2tF2W0EcQ89igE/ebqx9yTXRpQKUpQKUpQKUpQK8TQq6lXUMp5FWAII9CD1r3Sgr/X+yWymbvbbfZTjmslsSoBxgHZkAD7pX7a47a9rGj/APfo/j7Nf/EQ/wBoi+rj2HXcP16tilBxeGOKrXUI+8tZQ+PmQ8nT76HmPt6HyJrtVXnFXZijyfFabIbK8XLBo8rHIeuHUfLnzIGDk5VqxcKdorrOLHV4xbXgwFfpFNnkpB6KTjrnaSDjB8NBZFKUoFKUoFKUoFKUoFKUoFKVE+0TjNdNgG0d5czHZbwjJLOeW4gcyoJHTqSB55Aa/aFx0tgFhgTv76flBAuT15B3A57c9B1bHlzI0OBuz9o5fjtTf4i/fxeLBSD0VB0LD1HIdF6ZOTs24Ie2LXt8e91G48UjNg90G+ouOW7HIkch8o5DnP6BXN1PWFidIlVpZpAzJFHt3bFxudixARBkDJPMkAZJroscDPpVeaFqZ+Dv9Yk+adZGgBzlbaAOtvGM9CzbmPqXFBOdJ1BLiGOeIkxyosiZ5HDDIyPI8614+ILdp/hxKDNlhtAYjco3Mm/G3eFO4pndjnjFRPSZZYtN06xgO26uII8t17iIKpnmI/OUOFUHkXZfIGscyRpqdnaQ4jt9Ogmu5j5AyK0Sb2P1vG7knmdxJ86Ce3d3HEu6V0RcgbnYKMnkBk+ZNZqrrVb1ZLG71S5UGMwSLZRP0WJwUjkIP5SYspz5Kyr+dmZcMQulnbJKSZFghVyepcRqGJz75oOnSlKBSlKBSlKBSlKBXD4u4Ut9ShMVwmcZKOuA8bH6yH+XQ+ddylBUmgcTXOjXC2Grtvtn5Wl7zxgdFkJ8uYHPmh6kqQwtoHNcziTQIL63e3uE3I3Q/WRvJ0Pkw/6dCRVecEa1PpV0NI1Ft0bf9wuT0Zc4WIk9PQA/KfDzBWgtelKUClKUClKUClKUGhrurxWkElxO22OJdzHzPkFHqxOAB6kVXfZto0t/cNrV+vjk8NnEekUQyA4z+ODyzlm+sCMHF7HWtVj01Cfg7P6W9ZTyZx0jyPMZ29erOfqVa8UYVQqgBVAAA5AAcgAPIUHulKUCoF2rkNb29iuFF5cRxvghdkEZ72d/YKFGfYmp7VVayf6R174YDMVpBtlOOSiXDTgH1dNkJH5ryHyoJbw4FCTajP4O+UMu7l3NnEGMKkH5cqWlYeRcj6oqA8LQvfs5cENqsrXVz5FNOgbu4IT6d4w2g+aB/Spb2uXZ+DW1Rgj3sqwb/KOL555G/RVFOfY10eAtLEcJnKFGuNhRCMGK2jXZaw4PQrGAzD893oOL2kf1q5sNMX5ZpRcXC+Xw8HPaw9GIIHuoqwqrPhjUI5L3VdWmbEFv/VImPPEUADSlcddzYI8+ePassXFt5N8HJGEQ3k6GK02bn+B+vcTPnwnGGBXkMqPESaCx6VBLriudtVms7cqRFCiBCvWeTxmV26iKOLmQMZZlXOWAr3w5xS72F7dXBEkUEtyIn2qvfQxKMHC8ubblHsB9pD5wreS3WrahL3jm2ttlpEm4933gw07bc43hhjOM4bFTmqr4Is7TStIi1C5hTvyhm3pGveHvz9HEnLIypUY6DJ6DNdzVOI7u2+AeZY997cxwPbKDmJJQeYkz4nQ7dxxtOSAB1oJxXM4m1Y2ltLcCKSYxgHu4hl2ywXl7DOSfIAmoXrvF118fd29qV/q0AIUpuw5TvZJmA8ThV2oqL1eVQfPG6eJLs3Gl2m1UmuIfiL7K841RFJUDPh3PuXzxQTDTLvvoY5SjR94ivskGGTcAdrDyYZwa2qg3EHFcsepxWkGGAgMjR8szTSErDFuwSigBpGYDkqk88YrPwnxHI/8ASDXMqNDZy933wTYoKRq1wMAnwq+cZJOMZJqInYmVKgI4yle0k1B9trYqCYQyb7icZwrAF1WMMeSrzznOQOZmWjXDSW8Mj53PGjtldhyygnKbm2Hn03Nj1NSNyo3x9wjHqdq0L4WQeKGTzjkHQ/dPQj09wCJJSggPZZxZJcJJZXvhv7M7JA3WRAQBJ7+QJHI5U/WqfVV/avpclpLDrNov0tsQtyo/Kwnw+L7M7ScdCD9SrE0jUo7mCOeI5jlQOp9iOh9COhHkRQblKUoFKUoFcHjriEafYzXJxuRcRg/Wkbkg+zJyfYGu9VV9oo/pDVrDTOsUf9buRyIwM7VPp4QR/vRQdvsg4cNpYiSXJubs/ETM3zeLmitnnkKckHozNU5pSgUpSg+GovwJwmbEXDyyLLc3UzTTSKpAOSSqAEk7Rlj+salANfaCL8V8Hrf3NpLJJiK273fFjPfd4FG0nPJfCQRg5BI866vE91JFZ3EkKs0qQyNGqgklwp24A5nniunSgrTReCDPw5FZB+6eeNJixGfGzicBhy9l9se1SHh/huSIq0hijI2lxbmRnmZPl72eXxmMeUYAAxjJXw1KqUEO0bg1oDqEplBur5pCJQp+iQgiJACee3OSeWcD0rnSdn8x0hrAXCq/dJGmxWWJdsiyOSM7maRgdzH15KPFunrGo7xzxN8BFby8iJLqGB8/mPu3n7QFJH2VlTJuZhMw5+s8FzXMEfezq00U8E6RgMtuog3BYVXmwUhzlzliceQCjpQcOPLeJe3jIXhVktoY8mOHfjfIWYAySNjGcKAMciRmpLStUI1wnwx8JLdzyOJJrudpCwGNsf5OIZ/NBPP/AJVzb7hOeTU5brv1SGWBICEDCdUU7njjfOIwzcy4y2Om04apm71iBzXLlz6ntqtFUf0ThMRX13fSOHluNqRcj9FEqqAoz1J2gn7Pc1xbLs9mGmS2UlyNzrIAyKwUu8m8yS5JMjHAXyAHQE86sJa4/Fe4whR3ux3VZmgDtIIuZbYIwXyxATKjIDkjGMjor4hVVHEFrJdfAaY8iSM8ixbrdCLeGG1H03dbye9l5AF8bRtZAAe8Buu2h2KFyzYHVjkn3P8A05emKh3BvD8hupb+4iEJMa21nb+H+r2qfKCF8Ksx8W0Z25IzzwJtVgpXzNfabGK7tllRo5FDI6lHU9GVhhgfYg1WXZRO9jd3ejzEnuWM1qzfWhYgkdAPrK2B5l/SrSqre16E2dzY6tGOdvKIZ8DmYXz/ACMi/bIKC0qV5jcMAwOQQCCPMHoa9UClKUCqt7Jh8XfanqRwwkm+HhYf3aYPX3QRfsqdcY6h8PY3Uw6xwSMv3tp2/wAWK4HYzp3caRbZHikDTN772JX+DbQTelKUClKUHhq+B/WvbViYVzZJmk7haOWala4fFc3X7GeZN1pctBOvy5CvE+OeyRGB5HpuXDD1OMVbF1Fb8epNZh2q+Gq94b7Sf6ybHVIxa3gIUEE9zKT8pVj8m7yySD65OKsFzWtp1CrC5ql/9I3VcJaWwPMs87c+Y2jYh/Hc/wDw1c0hqA8Q9mMF/efFXU0zDCqIV2qoVfqbsZ2k5Jxg+I8xXmUzVrl+aWsxwsaM8h9gr47V4VuVYpHrozdVFabVivI7V7jFQLtA7RYtL2p3bSzuu5U5qgXJGWcj2PIAnlzxkGuHw5ZatrSLPd3TWdm/NIrUbJJF9QxyyqfVi2cfLgg1zdNjvefiW8T4WtMRwt5JVJIBBK/MARkZ6ZHlXuufoejQ2cIht0CIMnzJZj1ZmPNmPqa23l9K9K+StI5lnEbZCcV43ZrwozWVRWVb2yfSEzGn0CvtKV0RGlSuDx3o/wAZp9zBjLPE2wH+8XxR/wAaiu9SpEM7H9X+J0m2YnLRKYG/3R2rn32bT+NTOqw7IB8Pd6tZYwsNz3sYH5km4D+FE/bVn0ClKUED7b7nZo9wAcFzEn7ZUJ/cDUq4as+5s7aL+7giTn+iijn+yoH/AKQ0mNLUfnXEY/hkP8qsxVwAPTlQeqV8zTNRuB9pXzNfN1R3R7j1WNhXrdXwtWeSazHlMMLCsWcVnasTCvJz11zDasoB2rcDnVBbmHasySbHkboIGBLZ822sBgfpH1Jqe28SwQom7wQxqu+Rue1FA3OzewySa8MKofjbiK41u+GnWbf1dX2kgnbIU+eaQj6i45DzwD1IA16Xqr5N0v4iNzKtqxHMJZxR2zQRv3VhEbqTO3dzEeeY8OBuk5+mAfImuLFxFxLP4o7URg+RiRP3TtuqxeD+DLXTYwsKBpCPHMwG9z58/qr+iOX2nnXcLc65eo63Fin5aRP1letJnzKpz2j6vY89S08NFyzIgZcc8c3Usn4YFTnhTje11Jf6u+JAMtFJykUeuM4Ye4JHPyqQSkEEEAgjBB5gjzBFUd2mcK/0XNFqVh9GolG5FziOTmRtA/JsAVK9OeOjYERnw9Vb4X4bemvH5HbNeVv8T8MwahbtBOvI80cY3Rt5Mh8vs8xyNd6ILGoVQAqgKoHQADAA/CudpWprPBFNH8ssaSL7B1BAPvzrZGTSnVTijsrzMfYmu+WVpSa9IteV5V772tscxM92SeUT7Qzqtfc1rGavm812R1tI4rCnZLa3V83isAUmsixVrXNkv4qjUQ9d5QMa+ha9VvFb/wA0q8Kw0lTFxTdrnlcWiSY/SXul/wArftqz6rDU328V2wH5SxYH8DOf8gqz60QUpSgq/wD0h0zpiH825jP8Eg/nVng5qA9ulvv0ec/3bQv/APkVf8GqYaDdia2glHSSGOQfYyK386DeK15KV7pVLY6ynbCVNa91dLGN0jqi+rsFH7Sa5faFqs1pp1zPbrmWNMryztyyqz489qktz5eHnVOdnPZ/Nq7te6m8zQn5N7NumJ55BPMRj26+XQ1hbpon1T3Lkj4os2OFvLViPITxE/uata842sIs77y3GOoEqMf+FCTXIfsb0r+4cf76X+bV8j7HtKU5+HZvZpZsfuYVhfpojzM/ZaLNWLtNW7nFvpkL3Dn5ppAyQxL5u2fEQPTC56A5rV404puF1fT7K1kIy6PcgBcOjMMq2QSMRq5x+kPapJrd9ZaLaFxGkSDkkUYCmV8cgPU+rHoKr7sg0ua9vJ9WuV+fcsRI5Fm8LFM/VRBsz7keRrDtmItfXERxv1mU/RPu0bVza6bcyqcP3exCOoaQiMEe43Z/CoL2A6GFt5rth45X7pCcco0wWI+1zg/cFTTtM0ZrrTbiOPm4USKB5mNg+0e5CkfjXF7FLhX0qNVIzG8quPQly4/hYV52TLavQ345m0RP5aaRHzwnu/FQq24/R9VfTu6I25CShs7mVN7qy48IwGGcn5fflMD9tVB2V24uNV1C7PPY7hPbvpHwR9iIR9jV5PTTW+HNbJzFa8fSZnUNbcTGlwFs1Au2+9VNLZD1lljRftB3n9yH9tTuqguFOvauY8k2FifFjo5zg8x/eMuPuKT1qP8AyJtbNOW06rT5pn/EfqZfGvdOuDrsWejQSz5AithI2Bk7cFwAPXBArtaZxNbz2yXSSKsL4AaQquGJ27GycBt3LGevTNbF7YxzQvC6/RyI0bAcvCwKkD05Gqq7LFFvcXujXoV1JLorgbZMDxYBP1k2OB5bT516XTxGel771MTvUf0z5/szt8sxC5ACayLFVf3nBV5brjSdQkhQfLb3GJI19BG7qxRfbBqMXf8A2rQkBt4HRoxZEH7MgEfiBXdg6XFbnvifz4Um8+y7EirMsdUZa6rxTBlnhMyj6rpA37BCQxrkv23anFIVmhtwVOHjaKVWHqOb5U49a9bDgx18aZTaX6LAr7UP7Pe0CDVYzsBjnjAMkLHJAPLcjfXXPLPIg9QMjMwrqVKUpQVhqqbuK7Qj6lkxP/7A/wAwqz6rHT273iq49LeyVc+7d23+Eh/ZVnUClKUHC47sDcaddxAZZoJNo9WCll/iArl9kOod/pFo3miGI+3dMUH8IB/GpgRVXdjZNtNqOmnI+GuDJECckxP4QR7YVD+vUTItKvma8EVEtD1+U6jd2N1tDLi4tGAxvt25Ee5VuWep8XkKznJb0hOkuMgryZq8la+Fa5b5svovEQ+Gc1jeU17K1wOOdCa9spYY2Ky4DwsDgiWMh4+flkjGfLOa5LfFvOptK3EORdcBxXNx8TqEjXTj5Iz4IIxnIVYwST77mOfMVK0jCgKoAUAAADAAHQADoK4PZ7xIL+0V25Tx/RXKEYKyryJI8g2M/tHkakbGuLqq33rJbwvXXowlap3iizm0K++OtVLWVw39YiHRWJJIx9XqSjeRyvTrch51qalp8c8TwyrujkUqw9Qf8D5g+Rriw5YxWncbrPFo94/ePReY21rW8W4gWWFspKm+M+oYcsjyPt5VXXYDDi0uD5mfaf1UX/1Gu32UQvbpdWEjZaynIX/ZSjfGf1vE341ucCaZ8LcajBjA79bmP/Zzr4cewaN1/Vqk9N8PHnwxPE9sx9Yif+wd25iXntM1/wCCsJHU4ll+hix13ODlh91cn7QB51sdm/DAsbKOMjEr/STffYDw/qjC/gT51zeMNF+K1XS1YZjj+ImYeX0fdEfbltgPsanxSprhinSUpX+b5rfpxH7m92mXkAiq17WOGJ2kh1GxBNxbY3qmSzKp3KwA+bGSCPMH2q0Er33Oa6+kxZMcxfHz9JVvMTxKP8EcURalbLNHgNyWWPPON/MfYeoPmPfIEiEdcd+HIRP8RGvdTnk8kXh7wekq/LJ9rAkeRFfbfiKFrtrNWLTxx97JtHhQZUAMfJjuBA9K7KxTu/Dr/SnLtCI1GuNeA7bU0AmXbKvyTR4Dr7HI8S+x/DFSZHrKrV6WCmOeayztMqo4F7IpNOvkufjA6xhwUWMqXDKVw3jIABIbz5qPtFsA19pXXqfdQpSuTxZqwtLK4uOWYonZc+b4wg/FiB+NWEH7KyZ9R1e8PytcCCM+qxlh/wDyI6s6oJ2KaT8PpMJIw05advfecIf+BVqd0ClKUCqr4v8A9Xa9Z33SG9X4Sc4+tyCsx/8Apn7IjVqVFu0vhr+kNPlhAzKo72H/AGiZIA9Nwyv61BKagXarpkqpDqNqM3OnsZMD8pAeUyH1GOf2bsczW/2W8TfH6fG7nM0X0M+eveIANx+8uG+0keVS0ig5XDGuw39tHcQHKOOYPVGHzI3owP8AzHI11NtVffcN3OjXL3mmIZbOU7rmyXqv6cA88eQHMdMEfLOuH+JLe+hE1tIHU8iOjI35rr1Vv/cZFZ37axuUxt1CKxO9atxqMSyJE8qLJLkxxswDPt+baDzbHtUH7S9bvrCa2uoEMtmgdbmNR6kYZj1Xl0boCOfzYPn3tbJPbSNLxx5cPjyzm0m9/pWzXMEpC3sI6Ek/OfTd+d5Pz57iKsnRNUiu4EngbdHIMg+Y9VYeTA8iPatbh/XrTU7cvCyyRsNssTgZXcMFJUPrzHmD5ZqFXGky6BM9zaK8umyHNzbgktb/APnR56gDr7degYYXxfEjV/xR9/p+y0Trx4WWa8Bc1h02/juY0lgdXjcZVl6EfyIPIg8wa3wmK8+Onm9uY4hp3acI6fsvu+UcpoO7kP6UTgxfiVkkH6oro/CDeJPrbSh91JBAP2EcvvN601C4MaFljeVvJI9u5j6ZYgD7SQKr3XdL1rUM97LDptqOZVZN0m31kdOR8+QZR6g9a6cXT/EmbTxERpWbaWAIkaQNyLxhh1GQGxuB9M7R+yt7ZVYdluj6Xb3Eq2U73VykeJZsN3YQsuVQgbOZAPVjyODyNWrGtbYeliJmkb/WNKzb1a22ssZr2yVCuOeNhaMLa1T4i/l5RwICdmfry46ADnjln2HOtadNbHf5UTaJhl7ReO49OjEca99ezYEEC5JyxwruBz255ADmx5DzIzdnnCTWcDPcHfeXLd9dSHGS5yQgI8lyenLJJ6YrjdnXZ+8ErX2ov31/IS2SciLPLkehfHLI5KOQ5c6sH42Pve53p3pQyd3uG/YCFL7eu3JAzXp9tbV0z8PphoMis9MVj/C1jms6T3e7wrVxuMuJE0+1edxubkkUY6yyt8ka/b15A8gT5V0765jhjaSVgkaAszMcBQOpJquOGS2tX4v3UiwsyVskcY7yb61wQfTHL0IXzVs7U7o4lErI06V3ijaVO7kZFZ0znY5ALLnzwcjPtVc9tFy0/wAHpcR+kvZlL457YkIySPTPi/3ZqzHcAEk4AGST0AHUmqr7OlOp6ndas4+ijzbWWR0UDDOMjIO0/tlceVaIWja26xosaDCIoRQPJVGAP2CstKUClKUClKUFSai39B6z3/y2GpnEp+rFODncT5DLFuvR5OXhq2i1cji3h6LULWS2l6OPC3mjjmjj3B/aMjzqHdlfEcqs+lX/ACvLTkhP5aEfKVP1iFx7lcHqGqJ36CxTzqI69wOskpurOVrO885YwCkvtPEfDIPfr064FTHFMVl8Kd72nap+ILlJVWHX7UwOhxDqFtuMQY4AZZAN0JJx4XBHLJxiuzpGvS2iKt9KlzZtgQ6jFhl2nkq3YXIT07zmp5biDk1PpEBBBAIPIgjII9CKhOsdmdlKHEIltDICr/COY1cEYKtHzQgjkRtGaWrWI5HE1/s42yC+0WUW1xjIRSO4lU88AAEKDy5c0OByHWt/hbjwTSfCX8fwl8ORjfkkvlmJjyOfIZOfItXH0vs+1PTT/q7UEkjzn4e5RhGfbwlsHn1XaTXd1CL4uIxatpj4HSS3InUH86Puz3yH22n3Jrltj+LPb5j39YW3pr3nCtzp0jXOkBWjc7p7BziNz5vAfyb+3T8AFqQcLcWwX6t3e5Jo+U1vKNssTeYZT1HuP3HlVU3XHV3o0/dRyTXtlgFReRTxSx8z9H3kiKSRy5kFcYwBXVveONGv1F1JJNZ3kIyskakTcvqhlDJKp6bX8ieQya3yYvl190RPK17gSbT3IQv5d4zBftJVST9nn6iqp44gtw/+u9VaTB3Cxs12KPMBlBYnpyZyD6GrA4K1uPU7ESqZCCWjckd0xZep+jc4zyPhbz/CozxJoV/b3KLpNpYrBIV3zd1H3sZz4mlLt4x9YFQT1HXGWDD2U16lp3LN2Z6sku6O1017SyVdyTOQDK/hABUjLkrk79zfLgnmKnd7fxW8bSzyJHGvV3IUD8T5+1cTi/iOOxjjDzQJNMdkRuC6oSMbmYxq2AMgnO0cwNy5zUav9GsomFzrl8lzIMtHHIVWBB/5VupJflyyd2cDPOq4cerzbRM8M8vFd3qhMWkIY4M4k1CdCFA8xboebt7npjmBkGu7w9wzaaVE8m4bjlri6uGG9z1Jd26DPl0+08zHo+034pjBo1nJcsoA7xx3UEY8iSeeP0TtJwcVjvuBjcYuNfvg6IdwgjbubaPkeW4kM3X5vC3ua6pjarW1XtMmu5Gt9Dt2uJBya4dcRJ7gNgevNyBkdGrocC8FPYSTajqV0JLmRD3js2I4kyC2WbGflA6AKBgcq0dU7WNL0+PubGMS7c7Ut1CRA+7kc8+qhs1zl1eLUSklwt3qJyClpaQSx2cR5Ed40u3viCPnc45nw4qIrEeBYnDPGNvfySpbCR0hwDMUIicnOVRjzYjHp5+dZeJuLLWwUG4kG9vkiTxSyHoAiDmcnlnkPeo/HY6tdKEzBpduAAI4Nss+3zXdgRx8uhUZFdrhzgu0smMkaGSdvnuJ27yZj0JLt0z6LgVYQ2Xh+/1yRXvw1pp6kMloD9LL6Gb80/bzHQAHxVZ1laJDGscShI0AVFUYCgdAKzVx+LOIotPtnuZz4U5Ko6u5+VF9z+4AnoKCH9r+uSFI9LtOd1fnYQPqQnk5b0DYIz+aH9KmvDWiR2VrFbRfLEoXPmzdWc+7MSfxqE9lnD80jyatfD+tXf8AZKfyUBxtAHkSAAPMKBzyxqyaBSlKBSlKBSlKBUG7S+DGu1S6tD3d/beKFxgFwOfdMTy9cZ5ZJB5ManNKCHdnHG66lEVkHdXkHhuISCCGBwXUHntJ8jzU8j5EzGq+4/4HkklGoaa3dahFz5YC3CgY2PnluxyyeRHI8sEb3AHH0eoAwyr3F7FkTW75ByOrRhuZHqDzXz8iQmRrG1ZGryq1jkrNp1CYfESslKVelIpGoJnb4RmtR7GMn+zTn+iv/KtyvOOdRevdwQ+RRKowoCgeQAA/YK90pWiHH4h4atb0KLqBJQmdm7OV3Y3bSCCM4H7BUak7HtJPP4Zl+7NN/NzU9NKrEakRHSuzixtgRALiIMcsIrq6TdjpnZIM1tNwJYMd0luJmH1rh5Zm/bMzGpJSrDmWXDtpD/Y2tvH9yKNf3gV06UoFKVoa3rENnC09xII406k+Z8lUdWY+QHOgy6nqEdvE80zhI4xuZm6AfzPkAOZJAqqtDs5eIbsXt0hTTbdiLWBvyzA83cdCMjn5ctozhjWO1s7niWZZrhXt9JibMUWcPckctxx+9ugztXJ3MLetrdY0VI1VEQBVVQAFUDAAA6ACgy0pSgUpSgUpSgUpSgUpSgVC+O+z+O/Inic297Hgx3EeQSR0EmOZHoRzHuORmlKCrtD7RJrOUWeuR9zL0jugPophnG5towPLxDkM+IJirOhlV1DKQysAVZSCCD0II6itPWtGgu4mhuYlkjbqreR9VI5qfcEGq3fgzUtJYyaPP39vnLWVwc48z3ZJA/EFTyHzUFr0qvNC7WrV37m+SSxuByZLgEJn75A2j74X7TU/gnV1DIysrDIZSCCPUEcjQZKUpQKUpQKUpQKUpQKVF+KO0CwsARPOpkH5GLDyZ64Kj5P1iBUPbVtZ1nw2kZ06zbrPLnvnU+adCMjmNoH36CT8bdoltp/0fOe6bkltFzYsflDkZ2ZJHqTnkDUb0fgi61OZbzWzhV5wWKnwIPLvBn8SOp5bjy21KODOz6007xopluGzvuJebknrt8kBz5cz5k1LaDzGgUAKAAAAABgADoAB0FeqUoFKUoFKUoFKUoFKUoFKUoFKUoFKUoObrmgW14my6hjlXy3jmv3W6qfcEVApuyZrdjJpV/PaEnd3bEvGeWMEZGR97fVn0oKuXVOIrPlNa298g6vCwVz+HL90dfR2xpEB8dp97bE8jlMqD9r7D+6rQpQQC37ZNJbrO6fehm/yKa3E7VdJIyLxfxjmH7ilSW50a3k/tIIXz13xo3+IrR/7G6d/8hZ//bwf+mg4Mva9pA/8Vn2ENx/OPFc6btrsS22CK6uGPQRRD/MwP7qmtvwzZR/2dpbJ9yGIf4LXTiiVRhQAPQAD/CgrI8caxc5FlpDRjOA92xUY9drd3+4mvJ4J1e+/+I6l3UZPOGzBGR+aWAX9++rSpQRLhjs40+xw0UAeRfys3jfPqMjCH7oFS2lKBSlKBSlKBSlKBSlKBSlKBSlKBSlKBSlKBSlKBSlKBSlKBSlKBSlKBSlKBSlKBSlKBSlKBSlKBSlKBSlKD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data:image/jpeg;base64,/9j/4AAQSkZJRgABAQAAAQABAAD/2wCEAAkGBxQSEhUUEhQVFhQUFxcVFRYUGBUcGhcXGBkYGRYXFxoYHSgiGBwlHBgcITIiJSkrLi4uGiAzODMsNygwLysBCgoKDg0OGhAQGiwmICQtLywsLjQsLCwsLCwsLCwtLCwsLCwsLC8sLyw3LzcsLCssLCssLCwsKzcsLCwvLCw0Lv/AABEIAOEA4QMBIgACEQEDEQH/xAAcAAEAAgMBAQEAAAAAAAAAAAAABgcDBAUCAQj/xABNEAACAQMCAwYCBQgGBwYHAAABAgMABBEFEgYhMQcTIkFRYRQyI0JxcoFDUmKCkaGiwRUkM1Oxwgglc4OS0eEWNERj0vE1VJOUo6Sy/8QAGQEBAAMBAQAAAAAAAAAAAAAAAAECAwQF/8QALhEBAAICAQMCBAQHAQAAAAAAAAECAxEhBBIxQVETImGhMnGB0RRCUpGxweEF/9oADAMBAAIRAxEAPwC8aUpQKUpQKUpQKUpQKViublI1LyOqIoyzOQqgepJ5CoFrHa/YRP3Vv3t3KTgJbISCevzHAb9XdQWFSquXiDiC8wbawhs4yOTXTEuPwOCPxjr6OBtZnA+K1l09VtkK/gGQx/4UFoUqsj2Oxyf2+oahLnr9KvP/AIlavCdhemgc3uj7mSP+UYoLQpVYR9iNmn9jdX0Z/Rlj/lGP8a+nszvYjm11q7XHRZdzr+zeB/DQWdSqvMXEtrkh7S+XPIMAj4/ARjP4mvsXa33DBNUsLm0JO3eAXjPuCQCR93dQWfSuVoPElrerutZ45RjJCnxL95Dhl/ECurQKUpQKUpQKUpQKUpQKUpQKUpQKUpQKUqN8bca22mRb5zukb+yhT55D7D6q+rHl9pwCHfurlI0Z5GVEUEszkBVA6kk8gKrbU+06S5lNtolubqUcmncEQp788ZHI8yVHLlurStOFb/W2WfVma3tMhorKIlSR5GXPTl5nxczjZVn6VpcNtGsVvGkca9FQYH2n1J8yeZoK6tOy6a7YS61eSXLDmIIiUiU+nID+EL9pqwNF0G2tF2W0EcQ89igE/ebqx9yTXRpQKUpQKUpQKUpQK8TQq6lXUMp5FWAII9CD1r3Sgr/X+yWymbvbbfZTjmslsSoBxgHZkAD7pX7a47a9rGj/APfo/j7Nf/EQ/wBoi+rj2HXcP16tilBxeGOKrXUI+8tZQ+PmQ8nT76HmPt6HyJrtVXnFXZijyfFabIbK8XLBo8rHIeuHUfLnzIGDk5VqxcKdorrOLHV4xbXgwFfpFNnkpB6KTjrnaSDjB8NBZFKUoFKUoFKUoFKUoFKUoFKVE+0TjNdNgG0d5czHZbwjJLOeW4gcyoJHTqSB55Aa/aFx0tgFhgTv76flBAuT15B3A57c9B1bHlzI0OBuz9o5fjtTf4i/fxeLBSD0VB0LD1HIdF6ZOTs24Ie2LXt8e91G48UjNg90G+ouOW7HIkch8o5DnP6BXN1PWFidIlVpZpAzJFHt3bFxudixARBkDJPMkAZJroscDPpVeaFqZ+Dv9Yk+adZGgBzlbaAOtvGM9CzbmPqXFBOdJ1BLiGOeIkxyosiZ5HDDIyPI8614+ILdp/hxKDNlhtAYjco3Mm/G3eFO4pndjnjFRPSZZYtN06xgO26uII8t17iIKpnmI/OUOFUHkXZfIGscyRpqdnaQ4jt9Ogmu5j5AyK0Sb2P1vG7knmdxJ86Ce3d3HEu6V0RcgbnYKMnkBk+ZNZqrrVb1ZLG71S5UGMwSLZRP0WJwUjkIP5SYspz5Kyr+dmZcMQulnbJKSZFghVyepcRqGJz75oOnSlKBSlKBSlKBSlKBXD4u4Ut9ShMVwmcZKOuA8bH6yH+XQ+ddylBUmgcTXOjXC2Grtvtn5Wl7zxgdFkJ8uYHPmh6kqQwtoHNcziTQIL63e3uE3I3Q/WRvJ0Pkw/6dCRVecEa1PpV0NI1Ft0bf9wuT0Zc4WIk9PQA/KfDzBWgtelKUClKUClKUClKUGhrurxWkElxO22OJdzHzPkFHqxOAB6kVXfZto0t/cNrV+vjk8NnEekUQyA4z+ODyzlm+sCMHF7HWtVj01Cfg7P6W9ZTyZx0jyPMZ29erOfqVa8UYVQqgBVAAA5AAcgAPIUHulKUCoF2rkNb29iuFF5cRxvghdkEZ72d/YKFGfYmp7VVayf6R174YDMVpBtlOOSiXDTgH1dNkJH5ryHyoJbw4FCTajP4O+UMu7l3NnEGMKkH5cqWlYeRcj6oqA8LQvfs5cENqsrXVz5FNOgbu4IT6d4w2g+aB/Spb2uXZ+DW1Rgj3sqwb/KOL555G/RVFOfY10eAtLEcJnKFGuNhRCMGK2jXZaw4PQrGAzD893oOL2kf1q5sNMX5ZpRcXC+Xw8HPaw9GIIHuoqwqrPhjUI5L3VdWmbEFv/VImPPEUADSlcddzYI8+ePassXFt5N8HJGEQ3k6GK02bn+B+vcTPnwnGGBXkMqPESaCx6VBLriudtVms7cqRFCiBCvWeTxmV26iKOLmQMZZlXOWAr3w5xS72F7dXBEkUEtyIn2qvfQxKMHC8ubblHsB9pD5wreS3WrahL3jm2ttlpEm4933gw07bc43hhjOM4bFTmqr4Is7TStIi1C5hTvyhm3pGveHvz9HEnLIypUY6DJ6DNdzVOI7u2+AeZY997cxwPbKDmJJQeYkz4nQ7dxxtOSAB1oJxXM4m1Y2ltLcCKSYxgHu4hl2ywXl7DOSfIAmoXrvF118fd29qV/q0AIUpuw5TvZJmA8ThV2oqL1eVQfPG6eJLs3Gl2m1UmuIfiL7K841RFJUDPh3PuXzxQTDTLvvoY5SjR94ivskGGTcAdrDyYZwa2qg3EHFcsepxWkGGAgMjR8szTSErDFuwSigBpGYDkqk88YrPwnxHI/8ASDXMqNDZy933wTYoKRq1wMAnwq+cZJOMZJqInYmVKgI4yle0k1B9trYqCYQyb7icZwrAF1WMMeSrzznOQOZmWjXDSW8Mj53PGjtldhyygnKbm2Hn03Nj1NSNyo3x9wjHqdq0L4WQeKGTzjkHQ/dPQj09wCJJSggPZZxZJcJJZXvhv7M7JA3WRAQBJ7+QJHI5U/WqfVV/avpclpLDrNov0tsQtyo/Kwnw+L7M7ScdCD9SrE0jUo7mCOeI5jlQOp9iOh9COhHkRQblKUoFKUoFcHjriEafYzXJxuRcRg/Wkbkg+zJyfYGu9VV9oo/pDVrDTOsUf9buRyIwM7VPp4QR/vRQdvsg4cNpYiSXJubs/ETM3zeLmitnnkKckHozNU5pSgUpSg+GovwJwmbEXDyyLLc3UzTTSKpAOSSqAEk7Rlj+salANfaCL8V8Hrf3NpLJJiK273fFjPfd4FG0nPJfCQRg5BI866vE91JFZ3EkKs0qQyNGqgklwp24A5nniunSgrTReCDPw5FZB+6eeNJixGfGzicBhy9l9se1SHh/huSIq0hijI2lxbmRnmZPl72eXxmMeUYAAxjJXw1KqUEO0bg1oDqEplBur5pCJQp+iQgiJACee3OSeWcD0rnSdn8x0hrAXCq/dJGmxWWJdsiyOSM7maRgdzH15KPFunrGo7xzxN8BFby8iJLqGB8/mPu3n7QFJH2VlTJuZhMw5+s8FzXMEfezq00U8E6RgMtuog3BYVXmwUhzlzliceQCjpQcOPLeJe3jIXhVktoY8mOHfjfIWYAySNjGcKAMciRmpLStUI1wnwx8JLdzyOJJrudpCwGNsf5OIZ/NBPP/AJVzb7hOeTU5brv1SGWBICEDCdUU7njjfOIwzcy4y2Om04apm71iBzXLlz6ntqtFUf0ThMRX13fSOHluNqRcj9FEqqAoz1J2gn7Pc1xbLs9mGmS2UlyNzrIAyKwUu8m8yS5JMjHAXyAHQE86sJa4/Fe4whR3ux3VZmgDtIIuZbYIwXyxATKjIDkjGMjor4hVVHEFrJdfAaY8iSM8ixbrdCLeGG1H03dbye9l5AF8bRtZAAe8Buu2h2KFyzYHVjkn3P8A05emKh3BvD8hupb+4iEJMa21nb+H+r2qfKCF8Ksx8W0Z25IzzwJtVgpXzNfabGK7tllRo5FDI6lHU9GVhhgfYg1WXZRO9jd3ejzEnuWM1qzfWhYgkdAPrK2B5l/SrSqre16E2dzY6tGOdvKIZ8DmYXz/ACMi/bIKC0qV5jcMAwOQQCCPMHoa9UClKUCqt7Jh8XfanqRwwkm+HhYf3aYPX3QRfsqdcY6h8PY3Uw6xwSMv3tp2/wAWK4HYzp3caRbZHikDTN772JX+DbQTelKUClKUHhq+B/WvbViYVzZJmk7haOWala4fFc3X7GeZN1pctBOvy5CvE+OeyRGB5HpuXDD1OMVbF1Fb8epNZh2q+Gq94b7Sf6ybHVIxa3gIUEE9zKT8pVj8m7yySD65OKsFzWtp1CrC5ql/9I3VcJaWwPMs87c+Y2jYh/Hc/wDw1c0hqA8Q9mMF/efFXU0zDCqIV2qoVfqbsZ2k5Jxg+I8xXmUzVrl+aWsxwsaM8h9gr47V4VuVYpHrozdVFabVivI7V7jFQLtA7RYtL2p3bSzuu5U5qgXJGWcj2PIAnlzxkGuHw5ZatrSLPd3TWdm/NIrUbJJF9QxyyqfVi2cfLgg1zdNjvefiW8T4WtMRwt5JVJIBBK/MARkZ6ZHlXuufoejQ2cIht0CIMnzJZj1ZmPNmPqa23l9K9K+StI5lnEbZCcV43ZrwozWVRWVb2yfSEzGn0CvtKV0RGlSuDx3o/wAZp9zBjLPE2wH+8XxR/wAaiu9SpEM7H9X+J0m2YnLRKYG/3R2rn32bT+NTOqw7IB8Pd6tZYwsNz3sYH5km4D+FE/bVn0ClKUED7b7nZo9wAcFzEn7ZUJ/cDUq4as+5s7aL+7giTn+iijn+yoH/AKQ0mNLUfnXEY/hkP8qsxVwAPTlQeqV8zTNRuB9pXzNfN1R3R7j1WNhXrdXwtWeSazHlMMLCsWcVnasTCvJz11zDasoB2rcDnVBbmHasySbHkboIGBLZ822sBgfpH1Jqe28SwQom7wQxqu+Rue1FA3OzewySa8MKofjbiK41u+GnWbf1dX2kgnbIU+eaQj6i45DzwD1IA16Xqr5N0v4iNzKtqxHMJZxR2zQRv3VhEbqTO3dzEeeY8OBuk5+mAfImuLFxFxLP4o7URg+RiRP3TtuqxeD+DLXTYwsKBpCPHMwG9z58/qr+iOX2nnXcLc65eo63Fin5aRP1letJnzKpz2j6vY89S08NFyzIgZcc8c3Usn4YFTnhTje11Jf6u+JAMtFJykUeuM4Ye4JHPyqQSkEEEAgjBB5gjzBFUd2mcK/0XNFqVh9GolG5FziOTmRtA/JsAVK9OeOjYERnw9Vb4X4bemvH5HbNeVv8T8MwahbtBOvI80cY3Rt5Mh8vs8xyNd6ILGoVQAqgKoHQADAA/CudpWprPBFNH8ssaSL7B1BAPvzrZGTSnVTijsrzMfYmu+WVpSa9IteV5V772tscxM92SeUT7Qzqtfc1rGavm812R1tI4rCnZLa3V83isAUmsixVrXNkv4qjUQ9d5QMa+ha9VvFb/wA0q8Kw0lTFxTdrnlcWiSY/SXul/wArftqz6rDU328V2wH5SxYH8DOf8gqz60QUpSgq/wD0h0zpiH825jP8Eg/nVng5qA9ulvv0ec/3bQv/APkVf8GqYaDdia2glHSSGOQfYyK386DeK15KV7pVLY6ynbCVNa91dLGN0jqi+rsFH7Sa5faFqs1pp1zPbrmWNMryztyyqz489qktz5eHnVOdnPZ/Nq7te6m8zQn5N7NumJ55BPMRj26+XQ1hbpon1T3Lkj4os2OFvLViPITxE/uata842sIs77y3GOoEqMf+FCTXIfsb0r+4cf76X+bV8j7HtKU5+HZvZpZsfuYVhfpojzM/ZaLNWLtNW7nFvpkL3Dn5ppAyQxL5u2fEQPTC56A5rV404puF1fT7K1kIy6PcgBcOjMMq2QSMRq5x+kPapJrd9ZaLaFxGkSDkkUYCmV8cgPU+rHoKr7sg0ua9vJ9WuV+fcsRI5Fm8LFM/VRBsz7keRrDtmItfXERxv1mU/RPu0bVza6bcyqcP3exCOoaQiMEe43Z/CoL2A6GFt5rth45X7pCcco0wWI+1zg/cFTTtM0ZrrTbiOPm4USKB5mNg+0e5CkfjXF7FLhX0qNVIzG8quPQly4/hYV52TLavQ345m0RP5aaRHzwnu/FQq24/R9VfTu6I25CShs7mVN7qy48IwGGcn5fflMD9tVB2V24uNV1C7PPY7hPbvpHwR9iIR9jV5PTTW+HNbJzFa8fSZnUNbcTGlwFs1Au2+9VNLZD1lljRftB3n9yH9tTuqguFOvauY8k2FifFjo5zg8x/eMuPuKT1qP8AyJtbNOW06rT5pn/EfqZfGvdOuDrsWejQSz5AithI2Bk7cFwAPXBArtaZxNbz2yXSSKsL4AaQquGJ27GycBt3LGevTNbF7YxzQvC6/RyI0bAcvCwKkD05Gqq7LFFvcXujXoV1JLorgbZMDxYBP1k2OB5bT516XTxGel771MTvUf0z5/szt8sxC5ACayLFVf3nBV5brjSdQkhQfLb3GJI19BG7qxRfbBqMXf8A2rQkBt4HRoxZEH7MgEfiBXdg6XFbnvifz4Um8+y7EirMsdUZa6rxTBlnhMyj6rpA37BCQxrkv23anFIVmhtwVOHjaKVWHqOb5U49a9bDgx18aZTaX6LAr7UP7Pe0CDVYzsBjnjAMkLHJAPLcjfXXPLPIg9QMjMwrqVKUpQVhqqbuK7Qj6lkxP/7A/wAwqz6rHT273iq49LeyVc+7d23+Eh/ZVnUClKUHC47sDcaddxAZZoJNo9WCll/iArl9kOod/pFo3miGI+3dMUH8IB/GpgRVXdjZNtNqOmnI+GuDJECckxP4QR7YVD+vUTItKvma8EVEtD1+U6jd2N1tDLi4tGAxvt25Ee5VuWep8XkKznJb0hOkuMgryZq8la+Fa5b5svovEQ+Gc1jeU17K1wOOdCa9spYY2Ky4DwsDgiWMh4+flkjGfLOa5LfFvOptK3EORdcBxXNx8TqEjXTj5Iz4IIxnIVYwST77mOfMVK0jCgKoAUAAADAAHQADoK4PZ7xIL+0V25Tx/RXKEYKyryJI8g2M/tHkakbGuLqq33rJbwvXXowlap3iizm0K++OtVLWVw39YiHRWJJIx9XqSjeRyvTrch51qalp8c8TwyrujkUqw9Qf8D5g+Rriw5YxWncbrPFo94/ePReY21rW8W4gWWFspKm+M+oYcsjyPt5VXXYDDi0uD5mfaf1UX/1Gu32UQvbpdWEjZaynIX/ZSjfGf1vE341ucCaZ8LcajBjA79bmP/Zzr4cewaN1/Vqk9N8PHnwxPE9sx9Yif+wd25iXntM1/wCCsJHU4ll+hix13ODlh91cn7QB51sdm/DAsbKOMjEr/STffYDw/qjC/gT51zeMNF+K1XS1YZjj+ImYeX0fdEfbltgPsanxSprhinSUpX+b5rfpxH7m92mXkAiq17WOGJ2kh1GxBNxbY3qmSzKp3KwA+bGSCPMH2q0Er33Oa6+kxZMcxfHz9JVvMTxKP8EcURalbLNHgNyWWPPON/MfYeoPmPfIEiEdcd+HIRP8RGvdTnk8kXh7wekq/LJ9rAkeRFfbfiKFrtrNWLTxx97JtHhQZUAMfJjuBA9K7KxTu/Dr/SnLtCI1GuNeA7bU0AmXbKvyTR4Dr7HI8S+x/DFSZHrKrV6WCmOeayztMqo4F7IpNOvkufjA6xhwUWMqXDKVw3jIABIbz5qPtFsA19pXXqfdQpSuTxZqwtLK4uOWYonZc+b4wg/FiB+NWEH7KyZ9R1e8PytcCCM+qxlh/wDyI6s6oJ2KaT8PpMJIw05advfecIf+BVqd0ClKUCqr4v8A9Xa9Z33SG9X4Sc4+tyCsx/8Apn7IjVqVFu0vhr+kNPlhAzKo72H/AGiZIA9Nwyv61BKagXarpkqpDqNqM3OnsZMD8pAeUyH1GOf2bsczW/2W8TfH6fG7nM0X0M+eveIANx+8uG+0keVS0ig5XDGuw39tHcQHKOOYPVGHzI3owP8AzHI11NtVffcN3OjXL3mmIZbOU7rmyXqv6cA88eQHMdMEfLOuH+JLe+hE1tIHU8iOjI35rr1Vv/cZFZ37axuUxt1CKxO9atxqMSyJE8qLJLkxxswDPt+baDzbHtUH7S9bvrCa2uoEMtmgdbmNR6kYZj1Xl0boCOfzYPn3tbJPbSNLxx5cPjyzm0m9/pWzXMEpC3sI6Ek/OfTd+d5Pz57iKsnRNUiu4EngbdHIMg+Y9VYeTA8iPatbh/XrTU7cvCyyRsNssTgZXcMFJUPrzHmD5ZqFXGky6BM9zaK8umyHNzbgktb/APnR56gDr7degYYXxfEjV/xR9/p+y0Trx4WWa8Bc1h02/juY0lgdXjcZVl6EfyIPIg8wa3wmK8+Onm9uY4hp3acI6fsvu+UcpoO7kP6UTgxfiVkkH6oro/CDeJPrbSh91JBAP2EcvvN601C4MaFljeVvJI9u5j6ZYgD7SQKr3XdL1rUM97LDptqOZVZN0m31kdOR8+QZR6g9a6cXT/EmbTxERpWbaWAIkaQNyLxhh1GQGxuB9M7R+yt7ZVYdluj6Xb3Eq2U73VykeJZsN3YQsuVQgbOZAPVjyODyNWrGtbYeliJmkb/WNKzb1a22ssZr2yVCuOeNhaMLa1T4i/l5RwICdmfry46ADnjln2HOtadNbHf5UTaJhl7ReO49OjEca99ezYEEC5JyxwruBz255ADmx5DzIzdnnCTWcDPcHfeXLd9dSHGS5yQgI8lyenLJJ6YrjdnXZ+8ErX2ov31/IS2SciLPLkehfHLI5KOQ5c6sH42Pve53p3pQyd3uG/YCFL7eu3JAzXp9tbV0z8PphoMis9MVj/C1jms6T3e7wrVxuMuJE0+1edxubkkUY6yyt8ka/b15A8gT5V0765jhjaSVgkaAszMcBQOpJquOGS2tX4v3UiwsyVskcY7yb61wQfTHL0IXzVs7U7o4lErI06V3ijaVO7kZFZ0znY5ALLnzwcjPtVc9tFy0/wAHpcR+kvZlL457YkIySPTPi/3ZqzHcAEk4AGST0AHUmqr7OlOp6ndas4+ijzbWWR0UDDOMjIO0/tlceVaIWja26xosaDCIoRQPJVGAP2CstKUClKUClKUFSai39B6z3/y2GpnEp+rFODncT5DLFuvR5OXhq2i1cji3h6LULWS2l6OPC3mjjmjj3B/aMjzqHdlfEcqs+lX/ACvLTkhP5aEfKVP1iFx7lcHqGqJ36CxTzqI69wOskpurOVrO885YwCkvtPEfDIPfr064FTHFMVl8Kd72nap+ILlJVWHX7UwOhxDqFtuMQY4AZZAN0JJx4XBHLJxiuzpGvS2iKt9KlzZtgQ6jFhl2nkq3YXIT07zmp5biDk1PpEBBBAIPIgjII9CKhOsdmdlKHEIltDICr/COY1cEYKtHzQgjkRtGaWrWI5HE1/s42yC+0WUW1xjIRSO4lU88AAEKDy5c0OByHWt/hbjwTSfCX8fwl8ORjfkkvlmJjyOfIZOfItXH0vs+1PTT/q7UEkjzn4e5RhGfbwlsHn1XaTXd1CL4uIxatpj4HSS3InUH86Puz3yH22n3Jrltj+LPb5j39YW3pr3nCtzp0jXOkBWjc7p7BziNz5vAfyb+3T8AFqQcLcWwX6t3e5Jo+U1vKNssTeYZT1HuP3HlVU3XHV3o0/dRyTXtlgFReRTxSx8z9H3kiKSRy5kFcYwBXVveONGv1F1JJNZ3kIyskakTcvqhlDJKp6bX8ieQya3yYvl190RPK17gSbT3IQv5d4zBftJVST9nn6iqp44gtw/+u9VaTB3Cxs12KPMBlBYnpyZyD6GrA4K1uPU7ESqZCCWjckd0xZep+jc4zyPhbz/CozxJoV/b3KLpNpYrBIV3zd1H3sZz4mlLt4x9YFQT1HXGWDD2U16lp3LN2Z6sku6O1017SyVdyTOQDK/hABUjLkrk79zfLgnmKnd7fxW8bSzyJHGvV3IUD8T5+1cTi/iOOxjjDzQJNMdkRuC6oSMbmYxq2AMgnO0cwNy5zUav9GsomFzrl8lzIMtHHIVWBB/5VupJflyyd2cDPOq4cerzbRM8M8vFd3qhMWkIY4M4k1CdCFA8xboebt7npjmBkGu7w9wzaaVE8m4bjlri6uGG9z1Jd26DPl0+08zHo+034pjBo1nJcsoA7xx3UEY8iSeeP0TtJwcVjvuBjcYuNfvg6IdwgjbubaPkeW4kM3X5vC3ua6pjarW1XtMmu5Gt9Dt2uJBya4dcRJ7gNgevNyBkdGrocC8FPYSTajqV0JLmRD3js2I4kyC2WbGflA6AKBgcq0dU7WNL0+PubGMS7c7Ut1CRA+7kc8+qhs1zl1eLUSklwt3qJyClpaQSx2cR5Ed40u3viCPnc45nw4qIrEeBYnDPGNvfySpbCR0hwDMUIicnOVRjzYjHp5+dZeJuLLWwUG4kG9vkiTxSyHoAiDmcnlnkPeo/HY6tdKEzBpduAAI4Nss+3zXdgRx8uhUZFdrhzgu0smMkaGSdvnuJ27yZj0JLt0z6LgVYQ2Xh+/1yRXvw1pp6kMloD9LL6Gb80/bzHQAHxVZ1laJDGscShI0AVFUYCgdAKzVx+LOIotPtnuZz4U5Ko6u5+VF9z+4AnoKCH9r+uSFI9LtOd1fnYQPqQnk5b0DYIz+aH9KmvDWiR2VrFbRfLEoXPmzdWc+7MSfxqE9lnD80jyatfD+tXf8AZKfyUBxtAHkSAAPMKBzyxqyaBSlKBSlKBSlKBUG7S+DGu1S6tD3d/beKFxgFwOfdMTy9cZ5ZJB5ManNKCHdnHG66lEVkHdXkHhuISCCGBwXUHntJ8jzU8j5EzGq+4/4HkklGoaa3dahFz5YC3CgY2PnluxyyeRHI8sEb3AHH0eoAwyr3F7FkTW75ByOrRhuZHqDzXz8iQmRrG1ZGryq1jkrNp1CYfESslKVelIpGoJnb4RmtR7GMn+zTn+iv/KtyvOOdRevdwQ+RRKowoCgeQAA/YK90pWiHH4h4atb0KLqBJQmdm7OV3Y3bSCCM4H7BUak7HtJPP4Zl+7NN/NzU9NKrEakRHSuzixtgRALiIMcsIrq6TdjpnZIM1tNwJYMd0luJmH1rh5Zm/bMzGpJSrDmWXDtpD/Y2tvH9yKNf3gV06UoFKVoa3rENnC09xII406k+Z8lUdWY+QHOgy6nqEdvE80zhI4xuZm6AfzPkAOZJAqqtDs5eIbsXt0hTTbdiLWBvyzA83cdCMjn5ctozhjWO1s7niWZZrhXt9JibMUWcPckctxx+9ugztXJ3MLetrdY0VI1VEQBVVQAFUDAAA6ACgy0pSgUpSgUpSgUpSgUpSgVC+O+z+O/Inic297Hgx3EeQSR0EmOZHoRzHuORmlKCrtD7RJrOUWeuR9zL0jugPophnG5towPLxDkM+IJirOhlV1DKQysAVZSCCD0II6itPWtGgu4mhuYlkjbqreR9VI5qfcEGq3fgzUtJYyaPP39vnLWVwc48z3ZJA/EFTyHzUFr0qvNC7WrV37m+SSxuByZLgEJn75A2j74X7TU/gnV1DIysrDIZSCCPUEcjQZKUpQKUpQKUpQKUpQKVF+KO0CwsARPOpkH5GLDyZ64Kj5P1iBUPbVtZ1nw2kZ06zbrPLnvnU+adCMjmNoH36CT8bdoltp/0fOe6bkltFzYsflDkZ2ZJHqTnkDUb0fgi61OZbzWzhV5wWKnwIPLvBn8SOp5bjy21KODOz6007xopluGzvuJebknrt8kBz5cz5k1LaDzGgUAKAAAAABgADoAB0FeqUoFKUoFKUoFKUoFKUoFKUoFKUoFKUoObrmgW14my6hjlXy3jmv3W6qfcEVApuyZrdjJpV/PaEnd3bEvGeWMEZGR97fVn0oKuXVOIrPlNa298g6vCwVz+HL90dfR2xpEB8dp97bE8jlMqD9r7D+6rQpQQC37ZNJbrO6fehm/yKa3E7VdJIyLxfxjmH7ilSW50a3k/tIIXz13xo3+IrR/7G6d/8hZ//bwf+mg4Mva9pA/8Vn2ENx/OPFc6btrsS22CK6uGPQRRD/MwP7qmtvwzZR/2dpbJ9yGIf4LXTiiVRhQAPQAD/CgrI8caxc5FlpDRjOA92xUY9drd3+4mvJ4J1e+/+I6l3UZPOGzBGR+aWAX9++rSpQRLhjs40+xw0UAeRfys3jfPqMjCH7oFS2lKBSlKBSlKBSlKBSlKBSlKBSlKBSlKBSlKBSlKBSlKBSlKBSlKBSlKBSlKBSlKBSlKBSlKBSlKBSlKBSlKD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6" name="Picture 12" descr="https://encrypted-tbn0.gstatic.com/images?q=tbn:ANd9GcS2m5hz8s47o0zUSvQryJYq8SE2P_vTe1L_sEYxC_o5ye2JdpO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925" y="685800"/>
            <a:ext cx="2266950" cy="200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4653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will be covering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Master of multitasking</a:t>
            </a:r>
          </a:p>
          <a:p>
            <a:r>
              <a:rPr lang="en-US" sz="3600" dirty="0" smtClean="0"/>
              <a:t>Human resource management</a:t>
            </a:r>
          </a:p>
          <a:p>
            <a:r>
              <a:rPr lang="en-US" sz="3600" dirty="0" smtClean="0"/>
              <a:t>Federal Reporting</a:t>
            </a:r>
          </a:p>
          <a:p>
            <a:r>
              <a:rPr lang="en-US" sz="3600" dirty="0" smtClean="0"/>
              <a:t>Daily Operations</a:t>
            </a:r>
          </a:p>
          <a:p>
            <a:r>
              <a:rPr lang="en-US" sz="3600" dirty="0" smtClean="0"/>
              <a:t>Partnership with other campus teams</a:t>
            </a:r>
          </a:p>
          <a:p>
            <a:r>
              <a:rPr lang="en-US" sz="3600" dirty="0" smtClean="0"/>
              <a:t>Interfacing with upper management</a:t>
            </a:r>
            <a:endParaRPr lang="en-US" sz="3600" dirty="0"/>
          </a:p>
        </p:txBody>
      </p:sp>
      <p:sp>
        <p:nvSpPr>
          <p:cNvPr id="4" name="AutoShape 2" descr="data:image/jpeg;base64,/9j/4AAQSkZJRgABAQAAAQABAAD/2wCEAAkGBhISEBMTEhAVEBAVFRgVEhAUFBQWFBUUFBQXFBgUFBQXHCYeFxkjGRQUHy8gJCcpLDAsFR4xNTAqNSYrLCkBCQoKDgwOGg8PGiwkHCApKSwsLCktKSkpKSwsKSksKSkpLCwsKjUpKSkpKSkpLCkpLCwsLCksKSkpKSkpLC4pKf/AABEIAKAAoAMBIgACEQEDEQH/xAAcAAACAwEBAQEAAAAAAAAAAAAABQMEBgcBAgj/xAA8EAABAwIDBQUGAwYHAAAAAAABAAIDBBEFITEGEkFRcSJhgZGhMkJSscHRBxPhFCNigsLwFTNDY3KSsv/EABoBAAIDAQEAAAAAAAAAAAAAAAAEAgMFAQb/xAAmEQACAgEEAQQCAwAAAAAAAAAAAQIRAwQSITFBEyIyUUJhBRQj/9oADAMBAAIRAxEAPwDuKEIQAIQhAAhCEACEIQAIQoH1jRzUXJR7OpN9E6FSfizBwK+BjTOR9FX6+P7LPRn9DBCoDF239k+ivqcMkZ/FkJQcewQhCmRBCEIAEIQgAQhCABCEIAEKOok3WuPIXSf/AB53wt9VOMJS6ISyRj2PELOybV2/0x/2/RWKfadjtWEeIKm8M14I+tD7HKV1J7R6qxBirHkAXudLhVqr2ndVn6tOMVY3p5KT4EeJSm+qipJTdGIe0vil9pYT+RupewcxtWgCQQnROqmXdZfjwWxo+mZGpVtImQl0eJ/EPEKxFiDHaOAPI5J6xd4pLwWULy69XSsEIQgAQhCABCEIAqYm60TvL1WZl0Whxp9o+pH3Wek0Tun+IjqH7hPUuzUmHy5qKsGa+aB3aT/4iZqcGF5R3An0/VW6p2Z6lQ7Pi73Hk35lXJcPcb5hYH8hGUnUUbOhajG2ZytGa+KUZpdiu0cUcj2EOJa4tJAFrjlcqlDtpCCOxJ5N+68+8U76PRLJHb2bOF2beo+aZYlJmB4qvDhDrtdvCwIPHTVR1E13ErV0sJQT3KjPe2c04+CnWTWFgl4kN1YqnXKrgJk0scUojekqnAZOITWiq3ONiNBqk1O3JOsNis2/P6KSMzUqKTdFxCEKZnghCEACEIQApx12TR3kpK/Ramoo2vtvC9lXdg0R4EeKZx5YxVMVyYZSlaMNiAzVWlfZyubbO/Z5o2NF2vaTdxzBBtw8Erpw4m6ajrMPTZS9Hlq0jfbL5tee8DyH6p24pPsuy0GuZcb/ACTKuk3YpHcmOPk0lZ+WSlJtDmKLjFJnD8Qm3pHuIvvPcfMkqpLHmCMlIWb1rmx5K3HFkARc/NZbNxR4OxMqD+zMdxLG+rQlMj1oYIrRtFsg0C3QBYzb3aBlIY2xsa6R3acCTYN0GnEn5J6XCtienmk9tEkpRC25Wco9tYX/AOY10R5ntN8x9lo6CZjxvMcHDmCoJp9GvvW3gZQt0C0ETLADkEowuO7+4Zp0rImPqpXKgQhCkKC6bHI283dB91Qk2o+FgHU/ZLqiO4PNI3uIKWlkaMOesy+ODTPxqV3vbvQJ5h1RvxtJzOh6hYqlqua02z8995viPl9lLHK2WaTPJ5Kk+xyvV4vVebBgfxTpsqeTgHOYT1AI+RSHDpjwF1vNusP/ADaGUDVtnj+XM+l1zfCHZamxSmZVKzQ07TjR0PZCsvvs6OHyP0TjGnWppj/tv/8AJWW2fm3JWHQHs+a0e0j7Uk3/AAI88lbB+wXyx/0OUUdNpfgm1DQh00TbavaD0vmq8VhZPtmYN6qZ/CHO8hb6pSCtj03UWzdTzBjS5xs1oJJ5AZlcI2gxZ1TUySuHZJ7I+FoyaPJdN/EPFdyAQtPak9ruYNfM2HmuXtpgXa2+qvzS5oo0sPyZaosNDhddK2Cw3cge4jJ7rDo39SVhMPpXEgNvcmwHecl1zD6QRRMYPdAHjxPmuYVbslqpbVt+yWOBrdABfVfa9QmzOuwQhCAMs5K8Qo+ITidlnEd6hexLSVnnJR8GdbcFOcHxMRvBOY0NtVWqqRVbWVSuLI4pbJp/s6FT1LXt3mkOHMKVc7osXkjf2HWzsRwd1C2eG4yyUWPZf8PPoU1HImernicefBeljDgQRcEWI7jkuP8A7N+TPLCfceQOl8vSy7EuZbYUhGIvc3QsaT1t+ihmVonppVJo8p6vgT4q5iuPyTRiN1g0HMjV1tLpTHlyX3viyoT4pDTjbuipO7Sx0VvDcefE/fZYmxFiMs0vq3jgq1O65UUy1xtUyTGMRllkMkh3iePAW4AcAqtKy+iatiDl5HQAZjsnjyQ/s7GkaLYrDt+bePsxi/8AMch9T4LfLPbERAU7jxLzn0AC0SbxKomZnlumwXjjZBKoVNVfIaIy5VjVsrjHcyX9qz7lZa66TumUtPWWPcksWqp+4uli44Crw5znki1jxK9Zg3N3kE0QtDajP/rY27aKLcGj4je6lZ/aXZZxvJT3v70N8jbizv7lrl4uOCaouxwjjdxSORUU9iQ64cCbtPA9OabR1fenm12yf5oM0ItOMy3hIB/UsAyvLuyMnaHu7kpKLgzUhNZFZrxtFOG2EptzIBNuqWyPLjcm5OpOpVekvYA5q2IuICldndqiVZmWCgiGSYysuFRl7ItZRqie4V1jlFStUtRHzOqgDS3M5BRJbkX3zmMA2uOIC+5KzeF2g2KrB+h4Kx7uQy5fZdOWdG2Kbajj7y4+bint1i/w8xUFr4Cc29tnQ5EeBt5p9tLjzKSB0jszoxnxO4DpzTcZLbZmzi97RPV1XAaKg9yzmyu2bKsbj7MqG6t4OHxN+oWhWNmnKUvcMxjt4PF9xsuUNZdWWNsqoxs62NUIQvRCAIQhAHllyDbejFPXPIyZJaQC3F2Rt4j1XYFzv8X6T91BMPceWno4A/0qrKriXYJbZivDX3ATJriFn8GqS4C3LVPWt5m6WQ/IHvPAX+Sq1DAAScyrxfYKrOOySeSkVihzbgFLXT77zyHzV2oqLR+gS2mFvmoEqLwfkrdGUsur1Ggmiw3EzSzMmYAXDUcwciClm0OPS1sm+/JoyYwaNH1PeruIw71lVho87WyXeejlR+Xkz7qR7HB7CWPabtcMiCOIXVtjcakqoCZGEPZYPcB2XX4jkeYWSfQXsALk6Lq2A4S2np2RgZ2u7vcdf77lz0VlXIvlntIWNViGK57lJJR55afJWY4wBYKGLTPdUukVSyKuD7QhC0hcEIQgAWV/Eul38Pk/hLXetvqtUqWM0Amp5Yj77C3xtl62XHyjqdOzjOzlSLW5LRtmWMwwGKYsOR0PUGx+S0wmtZJPg048jNmahrwfy39wK8hnzXziMv7p2eq7YNGWq5swOAHqvli+KkZlStZkog2fTCmNO5L2tVuAqSOl6T2VJFYahfEQuO4q/hmFunkDG+J4Ac12rIOVdjPZbCvzZg8jsMN+p4D++S3igoaFsTAxgsB6nmVYTMI7UITnudghCq4liUdPE+WV25GwXc76AcSpkC0hCEACEIQAIQhAHJfxB2f/ACKj85g7D3b3Quyd65/zJa2bLwXWdocGbUwmM66tPeuNVLXQl8bxZ7HbpHQpXLGnY7gnaoZwVF3KatmvGbckpp6i32ViSW7DZUjbFkmamjBsq9wfBSNNl1FT7LTQpoTmoYyp481I45DCliLiGgXJyA7yulYHg4gjA98+2foO4LlUG1baKqiaWb12713ZA8LNPP8ARdZwfGYqmISRO3mnUe808nDgUxjVCeWVl9CF4SrSk9XIPxu2n9mlY7Tty9fdaegz8V0jaDaSKlp5Ji9riwZMDgS53Bth3r8tY/jb55nyPJc97iT1KiyUU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hISEBMTEhAVEBAVFRgVEhAUFBQWFBUUFBQXFBgUFBQXHCYeFxkjGRQUHy8gJCcpLDAsFR4xNTAqNSYrLCkBCQoKDgwOGg8PGiwkHCApKSwsLCktKSkpKSwsKSksKSkpLCwsKjUpKSkpKSkpLCkpLCwsLCksKSkpKSkpLC4pKf/AABEIAKAAoAMBIgACEQEDEQH/xAAcAAACAwEBAQEAAAAAAAAAAAAABQMEBgcBAgj/xAA8EAABAwIDBQUGAwYHAAAAAAABAAIDBBEFITEGEkFRcSJhgZGhMkJSscHRBxPhFCNigsLwFTNDY3KSsv/EABoBAAIDAQEAAAAAAAAAAAAAAAAEAgMFAQb/xAAmEQACAgEEAQQCAwAAAAAAAAAAAQIRAwQSITFBEyIyUUJhBRQj/9oADAMBAAIRAxEAPwDuKEIQAIQhAAhCEACEIQAIQoH1jRzUXJR7OpN9E6FSfizBwK+BjTOR9FX6+P7LPRn9DBCoDF239k+ivqcMkZ/FkJQcewQhCmRBCEIAEIQgAQhCABCEIAEKOok3WuPIXSf/AB53wt9VOMJS6ISyRj2PELOybV2/0x/2/RWKfadjtWEeIKm8M14I+tD7HKV1J7R6qxBirHkAXudLhVqr2ndVn6tOMVY3p5KT4EeJSm+qipJTdGIe0vil9pYT+RupewcxtWgCQQnROqmXdZfjwWxo+mZGpVtImQl0eJ/EPEKxFiDHaOAPI5J6xd4pLwWULy69XSsEIQgAQhCABCEIAqYm60TvL1WZl0Whxp9o+pH3Wek0Tun+IjqH7hPUuzUmHy5qKsGa+aB3aT/4iZqcGF5R3An0/VW6p2Z6lQ7Pi73Hk35lXJcPcb5hYH8hGUnUUbOhajG2ZytGa+KUZpdiu0cUcj2EOJa4tJAFrjlcqlDtpCCOxJ5N+68+8U76PRLJHb2bOF2beo+aZYlJmB4qvDhDrtdvCwIPHTVR1E13ErV0sJQT3KjPe2c04+CnWTWFgl4kN1YqnXKrgJk0scUojekqnAZOITWiq3ONiNBqk1O3JOsNis2/P6KSMzUqKTdFxCEKZnghCEACEIQApx12TR3kpK/Ramoo2vtvC9lXdg0R4EeKZx5YxVMVyYZSlaMNiAzVWlfZyubbO/Z5o2NF2vaTdxzBBtw8Erpw4m6ajrMPTZS9Hlq0jfbL5tee8DyH6p24pPsuy0GuZcb/ACTKuk3YpHcmOPk0lZ+WSlJtDmKLjFJnD8Qm3pHuIvvPcfMkqpLHmCMlIWb1rmx5K3HFkARc/NZbNxR4OxMqD+zMdxLG+rQlMj1oYIrRtFsg0C3QBYzb3aBlIY2xsa6R3acCTYN0GnEn5J6XCtienmk9tEkpRC25Wco9tYX/AOY10R5ntN8x9lo6CZjxvMcHDmCoJp9GvvW3gZQt0C0ETLADkEowuO7+4Zp0rImPqpXKgQhCkKC6bHI283dB91Qk2o+FgHU/ZLqiO4PNI3uIKWlkaMOesy+ODTPxqV3vbvQJ5h1RvxtJzOh6hYqlqua02z8995viPl9lLHK2WaTPJ5Kk+xyvV4vVebBgfxTpsqeTgHOYT1AI+RSHDpjwF1vNusP/ADaGUDVtnj+XM+l1zfCHZamxSmZVKzQ07TjR0PZCsvvs6OHyP0TjGnWppj/tv/8AJWW2fm3JWHQHs+a0e0j7Uk3/AAI88lbB+wXyx/0OUUdNpfgm1DQh00TbavaD0vmq8VhZPtmYN6qZ/CHO8hb6pSCtj03UWzdTzBjS5xs1oJJ5AZlcI2gxZ1TUySuHZJ7I+FoyaPJdN/EPFdyAQtPak9ruYNfM2HmuXtpgXa2+qvzS5oo0sPyZaosNDhddK2Cw3cge4jJ7rDo39SVhMPpXEgNvcmwHecl1zD6QRRMYPdAHjxPmuYVbslqpbVt+yWOBrdABfVfa9QmzOuwQhCAMs5K8Qo+ITidlnEd6hexLSVnnJR8GdbcFOcHxMRvBOY0NtVWqqRVbWVSuLI4pbJp/s6FT1LXt3mkOHMKVc7osXkjf2HWzsRwd1C2eG4yyUWPZf8PPoU1HImernicefBeljDgQRcEWI7jkuP8A7N+TPLCfceQOl8vSy7EuZbYUhGIvc3QsaT1t+ihmVonppVJo8p6vgT4q5iuPyTRiN1g0HMjV1tLpTHlyX3viyoT4pDTjbuipO7Sx0VvDcefE/fZYmxFiMs0vq3jgq1O65UUy1xtUyTGMRllkMkh3iePAW4AcAqtKy+iatiDl5HQAZjsnjyQ/s7GkaLYrDt+bePsxi/8AMch9T4LfLPbERAU7jxLzn0AC0SbxKomZnlumwXjjZBKoVNVfIaIy5VjVsrjHcyX9qz7lZa66TumUtPWWPcksWqp+4uli44Crw5znki1jxK9Zg3N3kE0QtDajP/rY27aKLcGj4je6lZ/aXZZxvJT3v70N8jbizv7lrl4uOCaouxwjjdxSORUU9iQ64cCbtPA9OabR1fenm12yf5oM0ItOMy3hIB/UsAyvLuyMnaHu7kpKLgzUhNZFZrxtFOG2EptzIBNuqWyPLjcm5OpOpVekvYA5q2IuICldndqiVZmWCgiGSYysuFRl7ItZRqie4V1jlFStUtRHzOqgDS3M5BRJbkX3zmMA2uOIC+5KzeF2g2KrB+h4Kx7uQy5fZdOWdG2Kbajj7y4+bint1i/w8xUFr4Cc29tnQ5EeBt5p9tLjzKSB0jszoxnxO4DpzTcZLbZmzi97RPV1XAaKg9yzmyu2bKsbj7MqG6t4OHxN+oWhWNmnKUvcMxjt4PF9xsuUNZdWWNsqoxs62NUIQvRCAIQhAHllyDbejFPXPIyZJaQC3F2Rt4j1XYFzv8X6T91BMPceWno4A/0qrKriXYJbZivDX3ATJriFn8GqS4C3LVPWt5m6WQ/IHvPAX+Sq1DAAScyrxfYKrOOySeSkVihzbgFLXT77zyHzV2oqLR+gS2mFvmoEqLwfkrdGUsur1Ggmiw3EzSzMmYAXDUcwciClm0OPS1sm+/JoyYwaNH1PeruIw71lVho87WyXeejlR+Xkz7qR7HB7CWPabtcMiCOIXVtjcakqoCZGEPZYPcB2XX4jkeYWSfQXsALk6Lq2A4S2np2RgZ2u7vcdf77lz0VlXIvlntIWNViGK57lJJR55afJWY4wBYKGLTPdUukVSyKuD7QhC0hcEIQgAWV/Eul38Pk/hLXetvqtUqWM0Amp5Yj77C3xtl62XHyjqdOzjOzlSLW5LRtmWMwwGKYsOR0PUGx+S0wmtZJPg048jNmahrwfy39wK8hnzXziMv7p2eq7YNGWq5swOAHqvli+KkZlStZkog2fTCmNO5L2tVuAqSOl6T2VJFYahfEQuO4q/hmFunkDG+J4Ac12rIOVdjPZbCvzZg8jsMN+p4D++S3igoaFsTAxgsB6nmVYTMI7UITnudghCq4liUdPE+WV25GwXc76AcSpkC0hCEACEIQAIQhAHJfxB2f/ACKj85g7D3b3Quyd65/zJa2bLwXWdocGbUwmM66tPeuNVLXQl8bxZ7HbpHQpXLGnY7gnaoZwVF3KatmvGbckpp6i32ViSW7DZUjbFkmamjBsq9wfBSNNl1FT7LTQpoTmoYyp481I45DCliLiGgXJyA7yulYHg4gjA98+2foO4LlUG1baKqiaWb12713ZA8LNPP8ARdZwfGYqmISRO3mnUe808nDgUxjVCeWVl9CF4SrSk9XIPxu2n9mlY7Tty9fdaegz8V0jaDaSKlp5Ji9riwZMDgS53Bth3r8tY/jb55nyPJc97iT1KiyUU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745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Prioritizing tasks</a:t>
            </a: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Define your priorities from highest to lowest</a:t>
            </a:r>
          </a:p>
          <a:p>
            <a:pPr lvl="2"/>
            <a:r>
              <a:rPr lang="en-US" dirty="0"/>
              <a:t>Daily</a:t>
            </a:r>
          </a:p>
          <a:p>
            <a:pPr lvl="2"/>
            <a:r>
              <a:rPr lang="en-US" dirty="0"/>
              <a:t>Monthly</a:t>
            </a:r>
          </a:p>
          <a:p>
            <a:pPr lvl="2"/>
            <a:r>
              <a:rPr lang="en-US" dirty="0"/>
              <a:t>Annual</a:t>
            </a: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Factor the unexpected into your plan</a:t>
            </a:r>
          </a:p>
          <a:p>
            <a:pPr lvl="2"/>
            <a:r>
              <a:rPr lang="en-US" dirty="0" smtClean="0"/>
              <a:t>Employee absences</a:t>
            </a:r>
          </a:p>
          <a:p>
            <a:pPr lvl="2"/>
            <a:r>
              <a:rPr lang="en-US" dirty="0" smtClean="0"/>
              <a:t>Volatile student issues</a:t>
            </a:r>
          </a:p>
          <a:p>
            <a:pPr lvl="2"/>
            <a:r>
              <a:rPr lang="en-US" dirty="0" smtClean="0"/>
              <a:t>Demands from upper management </a:t>
            </a: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Use your business model</a:t>
            </a:r>
          </a:p>
          <a:p>
            <a:pPr lvl="2"/>
            <a:r>
              <a:rPr lang="en-US" dirty="0" smtClean="0"/>
              <a:t>Anticipate the drama</a:t>
            </a:r>
          </a:p>
          <a:p>
            <a:pPr lvl="3"/>
            <a:r>
              <a:rPr lang="en-US" dirty="0" smtClean="0"/>
              <a:t>Peak processing issues</a:t>
            </a:r>
          </a:p>
          <a:p>
            <a:pPr lvl="3"/>
            <a:r>
              <a:rPr lang="en-US" dirty="0" smtClean="0"/>
              <a:t>Admissions expectations</a:t>
            </a: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Create a compliance calendar</a:t>
            </a:r>
          </a:p>
          <a:p>
            <a:pPr lvl="2"/>
            <a:r>
              <a:rPr lang="en-US" dirty="0" smtClean="0"/>
              <a:t>List of all required campus reporting requirements</a:t>
            </a:r>
          </a:p>
          <a:p>
            <a:pPr lvl="2"/>
            <a:r>
              <a:rPr lang="en-US" dirty="0" smtClean="0"/>
              <a:t>Master calendar shared by other campus offices </a:t>
            </a:r>
          </a:p>
          <a:p>
            <a:pPr lvl="2"/>
            <a:r>
              <a:rPr lang="en-US" dirty="0" smtClean="0"/>
              <a:t>Used with project management software for resource management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274320" lvl="1" indent="0">
              <a:buNone/>
            </a:pPr>
            <a:endParaRPr lang="en-US" dirty="0" smtClean="0"/>
          </a:p>
        </p:txBody>
      </p:sp>
      <p:pic>
        <p:nvPicPr>
          <p:cNvPr id="1026" name="Picture 2" descr="https://encrypted-tbn1.gstatic.com/images?q=tbn:ANd9GcSjAMmjwRILVAqrXH7M9Do3PGm8GSkIpDs_CR58Fq8ldpQmE5Q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514600"/>
            <a:ext cx="3162300" cy="2359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4463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Compliance Calendar Example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7764558"/>
              </p:ext>
            </p:extLst>
          </p:nvPr>
        </p:nvGraphicFramePr>
        <p:xfrm>
          <a:off x="533400" y="1600198"/>
          <a:ext cx="8153400" cy="49240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8810"/>
                <a:gridCol w="3123556"/>
                <a:gridCol w="2044092"/>
                <a:gridCol w="1446942"/>
              </a:tblGrid>
              <a:tr h="201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Type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Task Name</a:t>
                      </a:r>
                      <a:endParaRPr lang="en-US" sz="1200" b="1" i="0" u="none" strike="noStrike">
                        <a:solidFill>
                          <a:srgbClr val="363636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Finish</a:t>
                      </a:r>
                      <a:endParaRPr lang="en-US" sz="1200" b="1" i="0" u="none" strike="noStrike">
                        <a:solidFill>
                          <a:srgbClr val="363636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Owner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</a:tr>
              <a:tr h="32243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Annual Compliance Calendar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2013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</a:tr>
              <a:tr h="16121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USED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FISAP Report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 9/30/13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</a:tr>
              <a:tr h="32243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USED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Federal Funds Reconciliation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 9/30/13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</a:tr>
              <a:tr h="32243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CSAC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CAL Grant Reconciliation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 9/30/13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</a:tr>
              <a:tr h="32243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USED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Crime Statistics Reporting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 9/30/13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</a:tr>
              <a:tr h="16121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USED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Net Price Calculator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 10/01/13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</a:tr>
              <a:tr h="32243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VA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VA Yellow Ribbon Request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 5/20/13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</a:tr>
              <a:tr h="32243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USED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Gainful Empolyment Disclosure Reporting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9/1/2013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</a:tr>
              <a:tr h="20844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NCES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IPEDS SPRING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4/10/2013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</a:tr>
              <a:tr h="16121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NCES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IPEDS WINTER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2/6/2013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</a:tr>
              <a:tr h="16121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NCES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IPEDS FALL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10/17/2013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</a:tr>
              <a:tr h="16121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BPPE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BPPVE Annual Report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9/1/2013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</a:tr>
              <a:tr h="16121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NASAD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HEADS Data Survey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 1/31/13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</a:tr>
              <a:tr h="32243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NASAD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NASM Supplemental Annual Report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 10/15/13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</a:tr>
              <a:tr h="32243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NASAD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NASM Institutional Audit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 7/1/13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</a:tr>
              <a:tr h="16121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NASAD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ASCAP School Report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 13/1/13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</a:tr>
              <a:tr h="32243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USED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Federal Audited Financial Statements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3/31/2013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</a:tr>
              <a:tr h="48365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USED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Annual Internal Federal Student Aid Audit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3/31/2013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61" marR="8061" marT="8061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047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Expectations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Who</a:t>
            </a:r>
          </a:p>
          <a:p>
            <a:pPr lvl="1"/>
            <a:r>
              <a:rPr lang="en-US" dirty="0" smtClean="0"/>
              <a:t>List of individuals that have expectations of you</a:t>
            </a:r>
          </a:p>
          <a:p>
            <a:pPr lvl="1"/>
            <a:r>
              <a:rPr lang="en-US" dirty="0" smtClean="0"/>
              <a:t>Prioritize this list by importance</a:t>
            </a:r>
          </a:p>
          <a:p>
            <a:pPr lvl="1"/>
            <a:r>
              <a:rPr lang="en-US" dirty="0" smtClean="0"/>
              <a:t>Identify the most effective communication style per individual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What </a:t>
            </a:r>
          </a:p>
          <a:p>
            <a:pPr lvl="1"/>
            <a:r>
              <a:rPr lang="en-US" dirty="0" smtClean="0"/>
              <a:t>Ask for a list of expectations from superiors and campus partners</a:t>
            </a:r>
          </a:p>
          <a:p>
            <a:pPr lvl="1"/>
            <a:r>
              <a:rPr lang="en-US" dirty="0" smtClean="0"/>
              <a:t>Request clarification of expectation for precise understanding if needed</a:t>
            </a:r>
          </a:p>
          <a:p>
            <a:pPr lvl="1"/>
            <a:r>
              <a:rPr lang="en-US" dirty="0" smtClean="0"/>
              <a:t>Communicate resources needed to meet expectations</a:t>
            </a:r>
          </a:p>
          <a:p>
            <a:pPr lvl="1"/>
            <a:r>
              <a:rPr lang="en-US" dirty="0" smtClean="0"/>
              <a:t>Identify technological needs and IT support</a:t>
            </a:r>
          </a:p>
          <a:p>
            <a:pPr lvl="1"/>
            <a:r>
              <a:rPr lang="en-US" dirty="0" smtClean="0"/>
              <a:t>Request additional support if needed to meet expectations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When </a:t>
            </a:r>
          </a:p>
          <a:p>
            <a:pPr lvl="1"/>
            <a:r>
              <a:rPr lang="en-US" dirty="0" smtClean="0"/>
              <a:t>Request dates and timelines of all expectations from superiors and campus partners</a:t>
            </a:r>
          </a:p>
          <a:p>
            <a:pPr lvl="1"/>
            <a:r>
              <a:rPr lang="en-US" dirty="0" smtClean="0"/>
              <a:t>Create calendars for all time frames and deadlines</a:t>
            </a:r>
          </a:p>
          <a:p>
            <a:pPr marL="274320" lvl="1" indent="0">
              <a:buNone/>
            </a:pPr>
            <a:endParaRPr lang="en-US" dirty="0"/>
          </a:p>
        </p:txBody>
      </p:sp>
      <p:pic>
        <p:nvPicPr>
          <p:cNvPr id="3074" name="Picture 2" descr="https://encrypted-tbn1.gstatic.com/images?q=tbn:ANd9GcQ_Y2GofGvgnvSf8IJNljsAdneixxHAk91f0_KxHTsuvdn6VTag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609600"/>
            <a:ext cx="26098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9371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Aid Team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7924800" cy="4876800"/>
          </a:xfrm>
        </p:spPr>
        <p:txBody>
          <a:bodyPr>
            <a:normAutofit lnSpcReduction="10000"/>
          </a:bodyPr>
          <a:lstStyle/>
          <a:p>
            <a:pPr lvl="2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Match talent with Tasks</a:t>
            </a:r>
          </a:p>
          <a:p>
            <a:pPr lvl="3"/>
            <a:r>
              <a:rPr lang="en-US" sz="1900" dirty="0" smtClean="0"/>
              <a:t>Customer service skills matched with student facing positions</a:t>
            </a:r>
          </a:p>
          <a:p>
            <a:pPr lvl="3"/>
            <a:r>
              <a:rPr lang="en-US" sz="1900" dirty="0" smtClean="0"/>
              <a:t>Bilingual staff available for customer assistance</a:t>
            </a:r>
          </a:p>
          <a:p>
            <a:pPr lvl="3"/>
            <a:r>
              <a:rPr lang="en-US" sz="1900" dirty="0" smtClean="0"/>
              <a:t>Technically advanced staff in key processing position</a:t>
            </a:r>
          </a:p>
          <a:p>
            <a:pPr lvl="3"/>
            <a:r>
              <a:rPr lang="en-US" sz="1900" dirty="0" smtClean="0"/>
              <a:t>Quality assurance positions filled by detail oriented people</a:t>
            </a:r>
            <a:endParaRPr lang="en-US" sz="1900" dirty="0">
              <a:solidFill>
                <a:schemeClr val="tx2">
                  <a:lumMod val="75000"/>
                </a:schemeClr>
              </a:solidFill>
            </a:endParaRPr>
          </a:p>
          <a:p>
            <a:pPr lvl="2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Identifying staff resources for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peak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processing</a:t>
            </a:r>
          </a:p>
          <a:p>
            <a:pPr lvl="3"/>
            <a:r>
              <a:rPr lang="en-US" sz="1900" dirty="0" smtClean="0"/>
              <a:t>Incorporate peak processing time frames into master calendar</a:t>
            </a:r>
          </a:p>
          <a:p>
            <a:pPr lvl="3"/>
            <a:r>
              <a:rPr lang="en-US" sz="1900" dirty="0" smtClean="0"/>
              <a:t>Review past processing statistics for accuracy</a:t>
            </a:r>
          </a:p>
          <a:p>
            <a:pPr lvl="3"/>
            <a:r>
              <a:rPr lang="en-US" sz="1900" dirty="0" smtClean="0"/>
              <a:t>Partner with admissions for most up to date enrollment predictions</a:t>
            </a:r>
            <a:endParaRPr lang="en-US" sz="1900" dirty="0">
              <a:solidFill>
                <a:schemeClr val="tx2">
                  <a:lumMod val="75000"/>
                </a:schemeClr>
              </a:solidFill>
            </a:endParaRPr>
          </a:p>
          <a:p>
            <a:pPr lvl="2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Understanding training needs</a:t>
            </a:r>
          </a:p>
          <a:p>
            <a:pPr lvl="3"/>
            <a:r>
              <a:rPr lang="en-US" sz="1800" dirty="0" smtClean="0"/>
              <a:t>Conduct periodic file reviews for compliance training needs</a:t>
            </a:r>
          </a:p>
          <a:p>
            <a:pPr lvl="3"/>
            <a:r>
              <a:rPr lang="en-US" sz="1800" dirty="0" smtClean="0"/>
              <a:t>Monitor feedback from students and campus partners for customer service related training</a:t>
            </a:r>
          </a:p>
          <a:p>
            <a:pPr marL="822960" lvl="3" indent="0">
              <a:buNone/>
            </a:pP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868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Aid Team 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Realistic staffing </a:t>
            </a:r>
          </a:p>
          <a:p>
            <a:pPr lvl="1"/>
            <a:r>
              <a:rPr lang="en-US" dirty="0"/>
              <a:t>NASFAA Predictor Model	</a:t>
            </a:r>
          </a:p>
          <a:p>
            <a:pPr lvl="2"/>
            <a:r>
              <a:rPr lang="en-US" dirty="0"/>
              <a:t>Requires membership </a:t>
            </a:r>
          </a:p>
          <a:p>
            <a:pPr lvl="2"/>
            <a:r>
              <a:rPr lang="en-US" dirty="0"/>
              <a:t>Calculates suggested staff numbers based on student </a:t>
            </a:r>
            <a:r>
              <a:rPr lang="en-US" dirty="0" smtClean="0"/>
              <a:t>population</a:t>
            </a:r>
          </a:p>
          <a:p>
            <a:pPr lvl="2"/>
            <a:r>
              <a:rPr lang="en-US" dirty="0" smtClean="0"/>
              <a:t>Create flow charts to map work flows</a:t>
            </a:r>
          </a:p>
          <a:p>
            <a:pPr lvl="2"/>
            <a:r>
              <a:rPr lang="en-US" dirty="0" smtClean="0"/>
              <a:t>Utilize </a:t>
            </a:r>
            <a:r>
              <a:rPr lang="en-US" dirty="0" err="1" smtClean="0"/>
              <a:t>orgcharts</a:t>
            </a:r>
            <a:endParaRPr lang="en-US" dirty="0"/>
          </a:p>
          <a:p>
            <a:r>
              <a:rPr lang="en-US" dirty="0" smtClean="0">
                <a:solidFill>
                  <a:schemeClr val="tx2"/>
                </a:solidFill>
              </a:rPr>
              <a:t>Competitive recruiting</a:t>
            </a:r>
          </a:p>
          <a:p>
            <a:pPr lvl="1"/>
            <a:r>
              <a:rPr lang="en-US" dirty="0"/>
              <a:t>CASFAA Jobs Link</a:t>
            </a:r>
          </a:p>
          <a:p>
            <a:pPr lvl="1"/>
            <a:r>
              <a:rPr lang="en-US" dirty="0"/>
              <a:t>Higher Ed Jobs</a:t>
            </a:r>
          </a:p>
          <a:p>
            <a:pPr lvl="1"/>
            <a:r>
              <a:rPr lang="en-US" dirty="0"/>
              <a:t>Chronicle of Higher Education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Consulting support</a:t>
            </a:r>
          </a:p>
          <a:p>
            <a:pPr lvl="1"/>
            <a:r>
              <a:rPr lang="en-US" dirty="0" smtClean="0"/>
              <a:t>Policy and procedure manual</a:t>
            </a:r>
          </a:p>
          <a:p>
            <a:pPr lvl="1"/>
            <a:r>
              <a:rPr lang="en-US" dirty="0" smtClean="0"/>
              <a:t>Policy development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Temporary staffing</a:t>
            </a:r>
          </a:p>
          <a:p>
            <a:pPr lvl="1"/>
            <a:r>
              <a:rPr lang="en-US" dirty="0" smtClean="0"/>
              <a:t>Peak enrollment periods</a:t>
            </a:r>
          </a:p>
          <a:p>
            <a:pPr lvl="1"/>
            <a:r>
              <a:rPr lang="en-US" dirty="0" smtClean="0"/>
              <a:t>Audit preparation</a:t>
            </a:r>
          </a:p>
          <a:p>
            <a:pPr lvl="1"/>
            <a:r>
              <a:rPr lang="en-US" dirty="0" smtClean="0"/>
              <a:t>Special assignments</a:t>
            </a:r>
          </a:p>
          <a:p>
            <a:pPr marL="274320" lvl="1" indent="0">
              <a:buNone/>
            </a:pPr>
            <a:endParaRPr lang="en-US" dirty="0" smtClean="0"/>
          </a:p>
          <a:p>
            <a:pPr marL="548640" lvl="2" indent="0">
              <a:buNone/>
            </a:pPr>
            <a:r>
              <a:rPr lang="en-US" dirty="0" smtClean="0"/>
              <a:t> </a:t>
            </a:r>
          </a:p>
          <a:p>
            <a:endParaRPr lang="en-US" dirty="0" smtClean="0">
              <a:solidFill>
                <a:schemeClr val="tx2"/>
              </a:solidFill>
            </a:endParaRPr>
          </a:p>
        </p:txBody>
      </p:sp>
      <p:pic>
        <p:nvPicPr>
          <p:cNvPr id="2050" name="Picture 2" descr="https://encrypted-tbn0.gstatic.com/images?q=tbn:ANd9GcT5JLsAFIzZ38-DCI1gn6T7oC8vzQhL0ujITG0dgjFY1sxQVhW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895600"/>
            <a:ext cx="3571875" cy="3619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1119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Financial Aid Team </a:t>
            </a:r>
            <a:r>
              <a:rPr lang="en-US" dirty="0" smtClean="0"/>
              <a:t>Organization</a:t>
            </a:r>
            <a:br>
              <a:rPr lang="en-US" dirty="0" smtClean="0"/>
            </a:br>
            <a:r>
              <a:rPr lang="en-US" dirty="0" smtClean="0"/>
              <a:t>Process Flow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72" y="1524000"/>
            <a:ext cx="8810625" cy="5081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9116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Financial Aid Team Organization</a:t>
            </a:r>
            <a:br>
              <a:rPr lang="en-US" dirty="0"/>
            </a:br>
            <a:r>
              <a:rPr lang="en-US" dirty="0" smtClean="0"/>
              <a:t>Org Chart Example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676400"/>
            <a:ext cx="2519363" cy="481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58613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695</TotalTime>
  <Words>961</Words>
  <Application>Microsoft Office PowerPoint</Application>
  <PresentationFormat>On-screen Show (4:3)</PresentationFormat>
  <Paragraphs>295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Clarity</vt:lpstr>
      <vt:lpstr>The Financial Aid Director Master of Multitasking</vt:lpstr>
      <vt:lpstr>What we will be covering today</vt:lpstr>
      <vt:lpstr>Managing Priorities</vt:lpstr>
      <vt:lpstr>Compliance Calendar Example</vt:lpstr>
      <vt:lpstr>Defining Expectations </vt:lpstr>
      <vt:lpstr>Financial Aid Team Organization</vt:lpstr>
      <vt:lpstr>Financial Aid Team Organization</vt:lpstr>
      <vt:lpstr>Financial Aid Team Organization Process Flow Example</vt:lpstr>
      <vt:lpstr>Financial Aid Team Organization Org Chart Example</vt:lpstr>
      <vt:lpstr>Financial Aid Team Organization</vt:lpstr>
      <vt:lpstr>Regulatory Reporting</vt:lpstr>
      <vt:lpstr>Regulatory Reporting</vt:lpstr>
      <vt:lpstr>Daily Operations </vt:lpstr>
      <vt:lpstr>Daily Operations </vt:lpstr>
      <vt:lpstr>Daily Operations </vt:lpstr>
      <vt:lpstr>Partnerships with Other Campus Teams </vt:lpstr>
      <vt:lpstr>Partnerships with Other Campus Teams </vt:lpstr>
      <vt:lpstr>Interfacing with Upper Management</vt:lpstr>
      <vt:lpstr>Mentoring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Financial Aid Director Master of Multitasking</dc:title>
  <dc:creator>Lissa Wayne</dc:creator>
  <cp:lastModifiedBy>Lissa Wayne</cp:lastModifiedBy>
  <cp:revision>23</cp:revision>
  <dcterms:created xsi:type="dcterms:W3CDTF">2013-08-01T12:08:02Z</dcterms:created>
  <dcterms:modified xsi:type="dcterms:W3CDTF">2013-08-22T16:09:13Z</dcterms:modified>
</cp:coreProperties>
</file>